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5"/>
    <p:sldMasterId id="2147483668" r:id="rId6"/>
    <p:sldMasterId id="2147483685" r:id="rId7"/>
    <p:sldMasterId id="2147483702" r:id="rId8"/>
  </p:sldMasterIdLst>
  <p:notesMasterIdLst>
    <p:notesMasterId r:id="rId47"/>
  </p:notesMasterIdLst>
  <p:handoutMasterIdLst>
    <p:handoutMasterId r:id="rId48"/>
  </p:handoutMasterIdLst>
  <p:sldIdLst>
    <p:sldId id="261" r:id="rId9"/>
    <p:sldId id="257" r:id="rId10"/>
    <p:sldId id="278" r:id="rId11"/>
    <p:sldId id="259" r:id="rId12"/>
    <p:sldId id="260" r:id="rId13"/>
    <p:sldId id="256"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302" r:id="rId35"/>
    <p:sldId id="299" r:id="rId36"/>
    <p:sldId id="303" r:id="rId37"/>
    <p:sldId id="300" r:id="rId38"/>
    <p:sldId id="304" r:id="rId39"/>
    <p:sldId id="305" r:id="rId40"/>
    <p:sldId id="306" r:id="rId41"/>
    <p:sldId id="307" r:id="rId42"/>
    <p:sldId id="308" r:id="rId43"/>
    <p:sldId id="309" r:id="rId44"/>
    <p:sldId id="310" r:id="rId45"/>
    <p:sldId id="275" r:id="rId46"/>
  </p:sldIdLst>
  <p:sldSz cx="12192000" cy="9144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5DB8CDE3-EDFF-43F2-973F-A900A8E740A6}">
          <p14:sldIdLst>
            <p14:sldId id="261"/>
            <p14:sldId id="257"/>
            <p14:sldId id="278"/>
            <p14:sldId id="259"/>
          </p14:sldIdLst>
        </p14:section>
        <p14:section name="Big Data" id="{5B2D3F3B-1389-4B0C-A209-5826AD6C0DF1}">
          <p14:sldIdLst>
            <p14:sldId id="260"/>
            <p14:sldId id="256"/>
            <p14:sldId id="279"/>
          </p14:sldIdLst>
        </p14:section>
        <p14:section name="Hadoop" id="{6D477AB7-BF15-4B2E-B875-494CB009F88E}">
          <p14:sldIdLst>
            <p14:sldId id="280"/>
            <p14:sldId id="281"/>
            <p14:sldId id="282"/>
            <p14:sldId id="283"/>
            <p14:sldId id="284"/>
            <p14:sldId id="285"/>
            <p14:sldId id="286"/>
            <p14:sldId id="287"/>
            <p14:sldId id="288"/>
            <p14:sldId id="289"/>
            <p14:sldId id="290"/>
            <p14:sldId id="291"/>
            <p14:sldId id="292"/>
            <p14:sldId id="293"/>
            <p14:sldId id="294"/>
          </p14:sldIdLst>
        </p14:section>
        <p14:section name="Mapreduce" id="{AC26F644-685B-482A-AF92-46F28D42F994}">
          <p14:sldIdLst>
            <p14:sldId id="295"/>
          </p14:sldIdLst>
        </p14:section>
        <p14:section name="Hive" id="{C4DA18CF-11E5-44FD-85FB-74944C8298CC}">
          <p14:sldIdLst>
            <p14:sldId id="296"/>
            <p14:sldId id="297"/>
          </p14:sldIdLst>
        </p14:section>
        <p14:section name="Hbase" id="{ADD33EAB-75D4-4ECD-836A-4A837B8E62B5}">
          <p14:sldIdLst>
            <p14:sldId id="298"/>
            <p14:sldId id="302"/>
          </p14:sldIdLst>
        </p14:section>
        <p14:section name="Spark" id="{72B6B5AE-E7C3-4C83-BC27-8623D4A3F580}">
          <p14:sldIdLst>
            <p14:sldId id="299"/>
            <p14:sldId id="303"/>
          </p14:sldIdLst>
        </p14:section>
        <p14:section name="Perfis Profissionais" id="{165A04C8-6F3F-456B-85B6-D3A410D782CA}">
          <p14:sldIdLst>
            <p14:sldId id="300"/>
            <p14:sldId id="304"/>
            <p14:sldId id="305"/>
            <p14:sldId id="306"/>
            <p14:sldId id="307"/>
            <p14:sldId id="308"/>
            <p14:sldId id="309"/>
          </p14:sldIdLst>
        </p14:section>
        <p14:section name="Dúvidas" id="{A69ADD2C-1EEE-4912-BBFC-472C2FB8CB7C}">
          <p14:sldIdLst>
            <p14:sldId id="310"/>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82B1"/>
    <a:srgbClr val="8CA8D1"/>
    <a:srgbClr val="A17DAE"/>
    <a:srgbClr val="7D91BB"/>
    <a:srgbClr val="F1D5E5"/>
    <a:srgbClr val="D9E2F0"/>
    <a:srgbClr val="E0D4E4"/>
    <a:srgbClr val="D4DAE8"/>
    <a:srgbClr val="C85997"/>
    <a:srgbClr val="668B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85766" autoAdjust="0"/>
  </p:normalViewPr>
  <p:slideViewPr>
    <p:cSldViewPr snapToGrid="0" showGuides="1">
      <p:cViewPr varScale="1">
        <p:scale>
          <a:sx n="56" d="100"/>
          <a:sy n="56" d="100"/>
        </p:scale>
        <p:origin x="750" y="90"/>
      </p:cViewPr>
      <p:guideLst/>
    </p:cSldViewPr>
  </p:slideViewPr>
  <p:outlineViewPr>
    <p:cViewPr>
      <p:scale>
        <a:sx n="33" d="100"/>
        <a:sy n="33" d="100"/>
      </p:scale>
      <p:origin x="0" y="-8784"/>
    </p:cViewPr>
  </p:outlineViewPr>
  <p:notesTextViewPr>
    <p:cViewPr>
      <p:scale>
        <a:sx n="1" d="1"/>
        <a:sy n="1" d="1"/>
      </p:scale>
      <p:origin x="0" y="0"/>
    </p:cViewPr>
  </p:notesTextViewPr>
  <p:sorterViewPr>
    <p:cViewPr>
      <p:scale>
        <a:sx n="100" d="100"/>
        <a:sy n="100" d="100"/>
      </p:scale>
      <p:origin x="0" y="-3600"/>
    </p:cViewPr>
  </p:sorterViewPr>
  <p:notesViewPr>
    <p:cSldViewPr snapToGrid="0" showGuides="1">
      <p:cViewPr varScale="1">
        <p:scale>
          <a:sx n="80" d="100"/>
          <a:sy n="80" d="100"/>
        </p:scale>
        <p:origin x="199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handoutMaster" Target="handoutMasters/handoutMaster1.xml"/><Relationship Id="rId8" Type="http://schemas.openxmlformats.org/officeDocument/2006/relationships/slideMaster" Target="slideMasters/slideMaster4.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190C94-C08C-483C-B55E-9B9DFE5842B1}" type="doc">
      <dgm:prSet loTypeId="urn:microsoft.com/office/officeart/2005/8/layout/radial6" loCatId="cycle" qsTypeId="urn:microsoft.com/office/officeart/2005/8/quickstyle/simple1" qsCatId="simple" csTypeId="urn:microsoft.com/office/officeart/2005/8/colors/colorful1" csCatId="colorful" phldr="1"/>
      <dgm:spPr/>
      <dgm:t>
        <a:bodyPr/>
        <a:lstStyle/>
        <a:p>
          <a:endParaRPr lang="pt-BR"/>
        </a:p>
      </dgm:t>
    </dgm:pt>
    <dgm:pt modelId="{F2AD857E-068A-45F3-BDA0-E244716952EC}">
      <dgm:prSet phldrT="[Texto]"/>
      <dgm:spPr/>
      <dgm:t>
        <a:bodyPr/>
        <a:lstStyle/>
        <a:p>
          <a:r>
            <a:rPr lang="pt-BR" dirty="0" smtClean="0"/>
            <a:t>Ciência de Dados </a:t>
          </a:r>
          <a:endParaRPr lang="pt-BR" dirty="0"/>
        </a:p>
      </dgm:t>
    </dgm:pt>
    <dgm:pt modelId="{41C8131A-DA8A-4779-AEAE-0F390C0DFBCC}" type="parTrans" cxnId="{C2A1780D-B998-4529-A100-03818413C649}">
      <dgm:prSet/>
      <dgm:spPr/>
      <dgm:t>
        <a:bodyPr/>
        <a:lstStyle/>
        <a:p>
          <a:endParaRPr lang="pt-BR"/>
        </a:p>
      </dgm:t>
    </dgm:pt>
    <dgm:pt modelId="{37CD4472-0DFB-4A71-8F83-91E0A57C5175}" type="sibTrans" cxnId="{C2A1780D-B998-4529-A100-03818413C649}">
      <dgm:prSet/>
      <dgm:spPr/>
      <dgm:t>
        <a:bodyPr/>
        <a:lstStyle/>
        <a:p>
          <a:endParaRPr lang="pt-BR"/>
        </a:p>
      </dgm:t>
    </dgm:pt>
    <dgm:pt modelId="{91D3E74A-F26C-4622-8722-6A6C8FAF3A3F}">
      <dgm:prSet phldrT="[Texto]"/>
      <dgm:spPr/>
      <dgm:t>
        <a:bodyPr/>
        <a:lstStyle/>
        <a:p>
          <a:r>
            <a:rPr lang="pt-BR" dirty="0" smtClean="0"/>
            <a:t>Cientista de Dados</a:t>
          </a:r>
          <a:endParaRPr lang="pt-BR" dirty="0"/>
        </a:p>
      </dgm:t>
    </dgm:pt>
    <dgm:pt modelId="{9E6441AB-5755-4EAE-861A-A241A798A8FD}" type="parTrans" cxnId="{7D4CF3FA-268C-4349-8804-60A45DDEFC71}">
      <dgm:prSet/>
      <dgm:spPr/>
      <dgm:t>
        <a:bodyPr/>
        <a:lstStyle/>
        <a:p>
          <a:endParaRPr lang="pt-BR"/>
        </a:p>
      </dgm:t>
    </dgm:pt>
    <dgm:pt modelId="{DFEF3C97-BC78-4D16-8F2C-0BE9F6309C26}" type="sibTrans" cxnId="{7D4CF3FA-268C-4349-8804-60A45DDEFC71}">
      <dgm:prSet/>
      <dgm:spPr/>
      <dgm:t>
        <a:bodyPr/>
        <a:lstStyle/>
        <a:p>
          <a:endParaRPr lang="pt-BR"/>
        </a:p>
      </dgm:t>
    </dgm:pt>
    <dgm:pt modelId="{53C42005-8024-426B-B61F-FBE70A3FE9C2}">
      <dgm:prSet phldrT="[Texto]"/>
      <dgm:spPr/>
      <dgm:t>
        <a:bodyPr/>
        <a:lstStyle/>
        <a:p>
          <a:r>
            <a:rPr lang="pt-BR" dirty="0" smtClean="0"/>
            <a:t>Engenheiro de Dados</a:t>
          </a:r>
          <a:endParaRPr lang="pt-BR" dirty="0"/>
        </a:p>
      </dgm:t>
    </dgm:pt>
    <dgm:pt modelId="{1215286B-A8C2-42CC-BB93-71C4E0047D81}" type="parTrans" cxnId="{1A6B29F7-5B8C-4B53-8BF8-4AF5A33E156F}">
      <dgm:prSet/>
      <dgm:spPr/>
      <dgm:t>
        <a:bodyPr/>
        <a:lstStyle/>
        <a:p>
          <a:endParaRPr lang="pt-BR"/>
        </a:p>
      </dgm:t>
    </dgm:pt>
    <dgm:pt modelId="{12DD8AD9-9CF0-410B-813E-C8D6003E6045}" type="sibTrans" cxnId="{1A6B29F7-5B8C-4B53-8BF8-4AF5A33E156F}">
      <dgm:prSet/>
      <dgm:spPr/>
      <dgm:t>
        <a:bodyPr/>
        <a:lstStyle/>
        <a:p>
          <a:endParaRPr lang="pt-BR"/>
        </a:p>
      </dgm:t>
    </dgm:pt>
    <dgm:pt modelId="{1CFA35D4-45DD-482D-A901-51820D44406D}">
      <dgm:prSet phldrT="[Texto]"/>
      <dgm:spPr/>
      <dgm:t>
        <a:bodyPr/>
        <a:lstStyle/>
        <a:p>
          <a:r>
            <a:rPr lang="pt-BR" dirty="0" smtClean="0"/>
            <a:t>Administrador Big Data</a:t>
          </a:r>
          <a:endParaRPr lang="pt-BR" dirty="0"/>
        </a:p>
      </dgm:t>
    </dgm:pt>
    <dgm:pt modelId="{268A7620-7634-4741-A572-593587C45F85}" type="parTrans" cxnId="{20FFFEA3-C15D-4EDC-B489-BB9E947C2859}">
      <dgm:prSet/>
      <dgm:spPr/>
      <dgm:t>
        <a:bodyPr/>
        <a:lstStyle/>
        <a:p>
          <a:endParaRPr lang="pt-BR"/>
        </a:p>
      </dgm:t>
    </dgm:pt>
    <dgm:pt modelId="{A8F84E62-A038-4D5E-B217-34C2D59243BF}" type="sibTrans" cxnId="{20FFFEA3-C15D-4EDC-B489-BB9E947C2859}">
      <dgm:prSet/>
      <dgm:spPr/>
      <dgm:t>
        <a:bodyPr/>
        <a:lstStyle/>
        <a:p>
          <a:endParaRPr lang="pt-BR"/>
        </a:p>
      </dgm:t>
    </dgm:pt>
    <dgm:pt modelId="{39821E71-2E23-4102-8F22-B5B6CEB059A8}">
      <dgm:prSet phldrT="[Texto]"/>
      <dgm:spPr/>
      <dgm:t>
        <a:bodyPr/>
        <a:lstStyle/>
        <a:p>
          <a:r>
            <a:rPr lang="pt-BR" dirty="0" smtClean="0"/>
            <a:t>Analista de Dados</a:t>
          </a:r>
          <a:endParaRPr lang="pt-BR" dirty="0"/>
        </a:p>
      </dgm:t>
    </dgm:pt>
    <dgm:pt modelId="{3619A51A-9ECF-4375-8F3D-A658DC0419D2}" type="parTrans" cxnId="{0EF4391A-C9C0-485C-9681-387665674BEF}">
      <dgm:prSet/>
      <dgm:spPr/>
      <dgm:t>
        <a:bodyPr/>
        <a:lstStyle/>
        <a:p>
          <a:endParaRPr lang="pt-BR"/>
        </a:p>
      </dgm:t>
    </dgm:pt>
    <dgm:pt modelId="{4F0DE318-84BA-43BB-8A4F-688B14FF5D7D}" type="sibTrans" cxnId="{0EF4391A-C9C0-485C-9681-387665674BEF}">
      <dgm:prSet/>
      <dgm:spPr/>
      <dgm:t>
        <a:bodyPr/>
        <a:lstStyle/>
        <a:p>
          <a:endParaRPr lang="pt-BR"/>
        </a:p>
      </dgm:t>
    </dgm:pt>
    <dgm:pt modelId="{8B54B9FF-48E8-4ABB-83A2-5D9C12DF7CFC}">
      <dgm:prSet phldrT="[Texto]"/>
      <dgm:spPr/>
      <dgm:t>
        <a:bodyPr/>
        <a:lstStyle/>
        <a:p>
          <a:r>
            <a:rPr lang="pt-BR" dirty="0" smtClean="0"/>
            <a:t>Administrador de Bancos de dados</a:t>
          </a:r>
          <a:endParaRPr lang="pt-BR" dirty="0"/>
        </a:p>
      </dgm:t>
    </dgm:pt>
    <dgm:pt modelId="{9D2E66E9-5F6E-4E1D-87D9-283091396355}" type="parTrans" cxnId="{4BA7EC73-9675-40DF-A7EB-F9F734481F80}">
      <dgm:prSet/>
      <dgm:spPr/>
      <dgm:t>
        <a:bodyPr/>
        <a:lstStyle/>
        <a:p>
          <a:endParaRPr lang="pt-BR"/>
        </a:p>
      </dgm:t>
    </dgm:pt>
    <dgm:pt modelId="{D5276D8E-333B-441D-91E2-84779F4B17A4}" type="sibTrans" cxnId="{4BA7EC73-9675-40DF-A7EB-F9F734481F80}">
      <dgm:prSet/>
      <dgm:spPr/>
      <dgm:t>
        <a:bodyPr/>
        <a:lstStyle/>
        <a:p>
          <a:endParaRPr lang="pt-BR"/>
        </a:p>
      </dgm:t>
    </dgm:pt>
    <dgm:pt modelId="{6048CF43-1AE7-41B1-BB23-71410FA44E36}">
      <dgm:prSet phldrT="[Texto]"/>
      <dgm:spPr/>
      <dgm:t>
        <a:bodyPr/>
        <a:lstStyle/>
        <a:p>
          <a:r>
            <a:rPr lang="pt-BR" dirty="0" smtClean="0"/>
            <a:t>Analista de Negócios</a:t>
          </a:r>
          <a:endParaRPr lang="pt-BR" dirty="0"/>
        </a:p>
      </dgm:t>
    </dgm:pt>
    <dgm:pt modelId="{ACA8FE44-F6CD-4C57-B192-4A7C7D199573}" type="parTrans" cxnId="{A4238B83-5877-418B-955B-110C4DA868EA}">
      <dgm:prSet/>
      <dgm:spPr/>
      <dgm:t>
        <a:bodyPr/>
        <a:lstStyle/>
        <a:p>
          <a:endParaRPr lang="pt-BR"/>
        </a:p>
      </dgm:t>
    </dgm:pt>
    <dgm:pt modelId="{B3773E6F-2007-473D-9C91-C07EC908D580}" type="sibTrans" cxnId="{A4238B83-5877-418B-955B-110C4DA868EA}">
      <dgm:prSet/>
      <dgm:spPr/>
      <dgm:t>
        <a:bodyPr/>
        <a:lstStyle/>
        <a:p>
          <a:endParaRPr lang="pt-BR"/>
        </a:p>
      </dgm:t>
    </dgm:pt>
    <dgm:pt modelId="{17BE5C52-8838-4417-B620-53604FB3AAE8}">
      <dgm:prSet phldrT="[Texto]"/>
      <dgm:spPr/>
      <dgm:t>
        <a:bodyPr/>
        <a:lstStyle/>
        <a:p>
          <a:r>
            <a:rPr lang="pt-BR" dirty="0" smtClean="0"/>
            <a:t>Estatístico</a:t>
          </a:r>
          <a:endParaRPr lang="pt-BR" dirty="0"/>
        </a:p>
      </dgm:t>
    </dgm:pt>
    <dgm:pt modelId="{5EE4FBD4-F183-4934-9F60-1B93ADFD260D}" type="parTrans" cxnId="{E04078F1-C9F2-4E4B-94D3-479AAA4722BC}">
      <dgm:prSet/>
      <dgm:spPr/>
      <dgm:t>
        <a:bodyPr/>
        <a:lstStyle/>
        <a:p>
          <a:endParaRPr lang="pt-BR"/>
        </a:p>
      </dgm:t>
    </dgm:pt>
    <dgm:pt modelId="{7F10C267-C2A4-41A9-BEE8-EE90ACFDEB83}" type="sibTrans" cxnId="{E04078F1-C9F2-4E4B-94D3-479AAA4722BC}">
      <dgm:prSet/>
      <dgm:spPr/>
      <dgm:t>
        <a:bodyPr/>
        <a:lstStyle/>
        <a:p>
          <a:endParaRPr lang="pt-BR"/>
        </a:p>
      </dgm:t>
    </dgm:pt>
    <dgm:pt modelId="{440B6635-8AA8-4D23-AF7B-CC7EC464FCFF}" type="pres">
      <dgm:prSet presAssocID="{3F190C94-C08C-483C-B55E-9B9DFE5842B1}" presName="Name0" presStyleCnt="0">
        <dgm:presLayoutVars>
          <dgm:chMax val="1"/>
          <dgm:dir/>
          <dgm:animLvl val="ctr"/>
          <dgm:resizeHandles val="exact"/>
        </dgm:presLayoutVars>
      </dgm:prSet>
      <dgm:spPr/>
      <dgm:t>
        <a:bodyPr/>
        <a:lstStyle/>
        <a:p>
          <a:endParaRPr lang="pt-BR"/>
        </a:p>
      </dgm:t>
    </dgm:pt>
    <dgm:pt modelId="{170151CC-CA27-4B56-A804-1CC86DB0DEF4}" type="pres">
      <dgm:prSet presAssocID="{F2AD857E-068A-45F3-BDA0-E244716952EC}" presName="centerShape" presStyleLbl="node0" presStyleIdx="0" presStyleCnt="1"/>
      <dgm:spPr/>
      <dgm:t>
        <a:bodyPr/>
        <a:lstStyle/>
        <a:p>
          <a:endParaRPr lang="pt-BR"/>
        </a:p>
      </dgm:t>
    </dgm:pt>
    <dgm:pt modelId="{E75B43D4-2A12-4A7E-9070-E5A591485BCF}" type="pres">
      <dgm:prSet presAssocID="{91D3E74A-F26C-4622-8722-6A6C8FAF3A3F}" presName="node" presStyleLbl="node1" presStyleIdx="0" presStyleCnt="7">
        <dgm:presLayoutVars>
          <dgm:bulletEnabled val="1"/>
        </dgm:presLayoutVars>
      </dgm:prSet>
      <dgm:spPr/>
      <dgm:t>
        <a:bodyPr/>
        <a:lstStyle/>
        <a:p>
          <a:endParaRPr lang="pt-BR"/>
        </a:p>
      </dgm:t>
    </dgm:pt>
    <dgm:pt modelId="{9EB454D4-6249-4E37-B564-AF0023EAFC8A}" type="pres">
      <dgm:prSet presAssocID="{91D3E74A-F26C-4622-8722-6A6C8FAF3A3F}" presName="dummy" presStyleCnt="0"/>
      <dgm:spPr/>
    </dgm:pt>
    <dgm:pt modelId="{DE29537E-A8E0-4FBF-908D-FDD54CC6EE04}" type="pres">
      <dgm:prSet presAssocID="{DFEF3C97-BC78-4D16-8F2C-0BE9F6309C26}" presName="sibTrans" presStyleLbl="sibTrans2D1" presStyleIdx="0" presStyleCnt="7"/>
      <dgm:spPr/>
      <dgm:t>
        <a:bodyPr/>
        <a:lstStyle/>
        <a:p>
          <a:endParaRPr lang="pt-BR"/>
        </a:p>
      </dgm:t>
    </dgm:pt>
    <dgm:pt modelId="{D92487CC-A537-4DA4-8863-DEE7DB7B6A8E}" type="pres">
      <dgm:prSet presAssocID="{53C42005-8024-426B-B61F-FBE70A3FE9C2}" presName="node" presStyleLbl="node1" presStyleIdx="1" presStyleCnt="7">
        <dgm:presLayoutVars>
          <dgm:bulletEnabled val="1"/>
        </dgm:presLayoutVars>
      </dgm:prSet>
      <dgm:spPr/>
      <dgm:t>
        <a:bodyPr/>
        <a:lstStyle/>
        <a:p>
          <a:endParaRPr lang="pt-BR"/>
        </a:p>
      </dgm:t>
    </dgm:pt>
    <dgm:pt modelId="{04B65FEA-E982-4C64-A51F-B880442F56A0}" type="pres">
      <dgm:prSet presAssocID="{53C42005-8024-426B-B61F-FBE70A3FE9C2}" presName="dummy" presStyleCnt="0"/>
      <dgm:spPr/>
    </dgm:pt>
    <dgm:pt modelId="{9D88EC00-AA36-4F07-8CA1-05A949527FC1}" type="pres">
      <dgm:prSet presAssocID="{12DD8AD9-9CF0-410B-813E-C8D6003E6045}" presName="sibTrans" presStyleLbl="sibTrans2D1" presStyleIdx="1" presStyleCnt="7"/>
      <dgm:spPr/>
      <dgm:t>
        <a:bodyPr/>
        <a:lstStyle/>
        <a:p>
          <a:endParaRPr lang="pt-BR"/>
        </a:p>
      </dgm:t>
    </dgm:pt>
    <dgm:pt modelId="{E5EF634B-2A19-4BAF-B42B-E65821D8CD43}" type="pres">
      <dgm:prSet presAssocID="{1CFA35D4-45DD-482D-A901-51820D44406D}" presName="node" presStyleLbl="node1" presStyleIdx="2" presStyleCnt="7">
        <dgm:presLayoutVars>
          <dgm:bulletEnabled val="1"/>
        </dgm:presLayoutVars>
      </dgm:prSet>
      <dgm:spPr/>
      <dgm:t>
        <a:bodyPr/>
        <a:lstStyle/>
        <a:p>
          <a:endParaRPr lang="pt-BR"/>
        </a:p>
      </dgm:t>
    </dgm:pt>
    <dgm:pt modelId="{5ACCD691-4450-4B18-8DB0-A8314EEFA9A3}" type="pres">
      <dgm:prSet presAssocID="{1CFA35D4-45DD-482D-A901-51820D44406D}" presName="dummy" presStyleCnt="0"/>
      <dgm:spPr/>
    </dgm:pt>
    <dgm:pt modelId="{5132F223-A17E-4E8A-BF18-670DF869285E}" type="pres">
      <dgm:prSet presAssocID="{A8F84E62-A038-4D5E-B217-34C2D59243BF}" presName="sibTrans" presStyleLbl="sibTrans2D1" presStyleIdx="2" presStyleCnt="7"/>
      <dgm:spPr/>
      <dgm:t>
        <a:bodyPr/>
        <a:lstStyle/>
        <a:p>
          <a:endParaRPr lang="pt-BR"/>
        </a:p>
      </dgm:t>
    </dgm:pt>
    <dgm:pt modelId="{69C91479-5A63-4C76-B4D3-B9900A5C8AB1}" type="pres">
      <dgm:prSet presAssocID="{39821E71-2E23-4102-8F22-B5B6CEB059A8}" presName="node" presStyleLbl="node1" presStyleIdx="3" presStyleCnt="7">
        <dgm:presLayoutVars>
          <dgm:bulletEnabled val="1"/>
        </dgm:presLayoutVars>
      </dgm:prSet>
      <dgm:spPr/>
      <dgm:t>
        <a:bodyPr/>
        <a:lstStyle/>
        <a:p>
          <a:endParaRPr lang="pt-BR"/>
        </a:p>
      </dgm:t>
    </dgm:pt>
    <dgm:pt modelId="{825C22AA-A312-4724-9870-8E3BC0E2384E}" type="pres">
      <dgm:prSet presAssocID="{39821E71-2E23-4102-8F22-B5B6CEB059A8}" presName="dummy" presStyleCnt="0"/>
      <dgm:spPr/>
    </dgm:pt>
    <dgm:pt modelId="{1E41479D-D3D2-4191-A66A-AA48EC768A20}" type="pres">
      <dgm:prSet presAssocID="{4F0DE318-84BA-43BB-8A4F-688B14FF5D7D}" presName="sibTrans" presStyleLbl="sibTrans2D1" presStyleIdx="3" presStyleCnt="7"/>
      <dgm:spPr/>
      <dgm:t>
        <a:bodyPr/>
        <a:lstStyle/>
        <a:p>
          <a:endParaRPr lang="pt-BR"/>
        </a:p>
      </dgm:t>
    </dgm:pt>
    <dgm:pt modelId="{D2A38E30-FDEA-4C31-920B-B6768FAFFE5F}" type="pres">
      <dgm:prSet presAssocID="{8B54B9FF-48E8-4ABB-83A2-5D9C12DF7CFC}" presName="node" presStyleLbl="node1" presStyleIdx="4" presStyleCnt="7">
        <dgm:presLayoutVars>
          <dgm:bulletEnabled val="1"/>
        </dgm:presLayoutVars>
      </dgm:prSet>
      <dgm:spPr/>
      <dgm:t>
        <a:bodyPr/>
        <a:lstStyle/>
        <a:p>
          <a:endParaRPr lang="pt-BR"/>
        </a:p>
      </dgm:t>
    </dgm:pt>
    <dgm:pt modelId="{5DEEF3E9-7FC1-4AFC-841F-65D0A59B2729}" type="pres">
      <dgm:prSet presAssocID="{8B54B9FF-48E8-4ABB-83A2-5D9C12DF7CFC}" presName="dummy" presStyleCnt="0"/>
      <dgm:spPr/>
    </dgm:pt>
    <dgm:pt modelId="{E287217B-5AA3-462B-A988-DF4034FF8B67}" type="pres">
      <dgm:prSet presAssocID="{D5276D8E-333B-441D-91E2-84779F4B17A4}" presName="sibTrans" presStyleLbl="sibTrans2D1" presStyleIdx="4" presStyleCnt="7"/>
      <dgm:spPr/>
      <dgm:t>
        <a:bodyPr/>
        <a:lstStyle/>
        <a:p>
          <a:endParaRPr lang="pt-BR"/>
        </a:p>
      </dgm:t>
    </dgm:pt>
    <dgm:pt modelId="{F9AE71B1-34FD-486C-B726-1A2016763039}" type="pres">
      <dgm:prSet presAssocID="{6048CF43-1AE7-41B1-BB23-71410FA44E36}" presName="node" presStyleLbl="node1" presStyleIdx="5" presStyleCnt="7">
        <dgm:presLayoutVars>
          <dgm:bulletEnabled val="1"/>
        </dgm:presLayoutVars>
      </dgm:prSet>
      <dgm:spPr/>
      <dgm:t>
        <a:bodyPr/>
        <a:lstStyle/>
        <a:p>
          <a:endParaRPr lang="pt-BR"/>
        </a:p>
      </dgm:t>
    </dgm:pt>
    <dgm:pt modelId="{B300DAFD-425F-4E90-AD9C-5C3D6816C1A2}" type="pres">
      <dgm:prSet presAssocID="{6048CF43-1AE7-41B1-BB23-71410FA44E36}" presName="dummy" presStyleCnt="0"/>
      <dgm:spPr/>
    </dgm:pt>
    <dgm:pt modelId="{A09B6A77-9F32-4E71-9385-AEB4CB44B341}" type="pres">
      <dgm:prSet presAssocID="{B3773E6F-2007-473D-9C91-C07EC908D580}" presName="sibTrans" presStyleLbl="sibTrans2D1" presStyleIdx="5" presStyleCnt="7"/>
      <dgm:spPr/>
      <dgm:t>
        <a:bodyPr/>
        <a:lstStyle/>
        <a:p>
          <a:endParaRPr lang="pt-BR"/>
        </a:p>
      </dgm:t>
    </dgm:pt>
    <dgm:pt modelId="{CFBA398A-E9C4-49A6-9B71-8A017C02F310}" type="pres">
      <dgm:prSet presAssocID="{17BE5C52-8838-4417-B620-53604FB3AAE8}" presName="node" presStyleLbl="node1" presStyleIdx="6" presStyleCnt="7">
        <dgm:presLayoutVars>
          <dgm:bulletEnabled val="1"/>
        </dgm:presLayoutVars>
      </dgm:prSet>
      <dgm:spPr/>
      <dgm:t>
        <a:bodyPr/>
        <a:lstStyle/>
        <a:p>
          <a:endParaRPr lang="pt-BR"/>
        </a:p>
      </dgm:t>
    </dgm:pt>
    <dgm:pt modelId="{67D13659-DFE5-455A-BA78-FBF0FC4D61C9}" type="pres">
      <dgm:prSet presAssocID="{17BE5C52-8838-4417-B620-53604FB3AAE8}" presName="dummy" presStyleCnt="0"/>
      <dgm:spPr/>
    </dgm:pt>
    <dgm:pt modelId="{EE02D9F9-9AEF-4009-A9A9-74343A390BEE}" type="pres">
      <dgm:prSet presAssocID="{7F10C267-C2A4-41A9-BEE8-EE90ACFDEB83}" presName="sibTrans" presStyleLbl="sibTrans2D1" presStyleIdx="6" presStyleCnt="7"/>
      <dgm:spPr/>
      <dgm:t>
        <a:bodyPr/>
        <a:lstStyle/>
        <a:p>
          <a:endParaRPr lang="pt-BR"/>
        </a:p>
      </dgm:t>
    </dgm:pt>
  </dgm:ptLst>
  <dgm:cxnLst>
    <dgm:cxn modelId="{7D4CF3FA-268C-4349-8804-60A45DDEFC71}" srcId="{F2AD857E-068A-45F3-BDA0-E244716952EC}" destId="{91D3E74A-F26C-4622-8722-6A6C8FAF3A3F}" srcOrd="0" destOrd="0" parTransId="{9E6441AB-5755-4EAE-861A-A241A798A8FD}" sibTransId="{DFEF3C97-BC78-4D16-8F2C-0BE9F6309C26}"/>
    <dgm:cxn modelId="{20FFFEA3-C15D-4EDC-B489-BB9E947C2859}" srcId="{F2AD857E-068A-45F3-BDA0-E244716952EC}" destId="{1CFA35D4-45DD-482D-A901-51820D44406D}" srcOrd="2" destOrd="0" parTransId="{268A7620-7634-4741-A572-593587C45F85}" sibTransId="{A8F84E62-A038-4D5E-B217-34C2D59243BF}"/>
    <dgm:cxn modelId="{1A6B29F7-5B8C-4B53-8BF8-4AF5A33E156F}" srcId="{F2AD857E-068A-45F3-BDA0-E244716952EC}" destId="{53C42005-8024-426B-B61F-FBE70A3FE9C2}" srcOrd="1" destOrd="0" parTransId="{1215286B-A8C2-42CC-BB93-71C4E0047D81}" sibTransId="{12DD8AD9-9CF0-410B-813E-C8D6003E6045}"/>
    <dgm:cxn modelId="{62E7C39A-97DD-4F97-A67D-9169B3A22F59}" type="presOf" srcId="{4F0DE318-84BA-43BB-8A4F-688B14FF5D7D}" destId="{1E41479D-D3D2-4191-A66A-AA48EC768A20}" srcOrd="0" destOrd="0" presId="urn:microsoft.com/office/officeart/2005/8/layout/radial6"/>
    <dgm:cxn modelId="{C2A1780D-B998-4529-A100-03818413C649}" srcId="{3F190C94-C08C-483C-B55E-9B9DFE5842B1}" destId="{F2AD857E-068A-45F3-BDA0-E244716952EC}" srcOrd="0" destOrd="0" parTransId="{41C8131A-DA8A-4779-AEAE-0F390C0DFBCC}" sibTransId="{37CD4472-0DFB-4A71-8F83-91E0A57C5175}"/>
    <dgm:cxn modelId="{0C20EF18-F9E5-47AD-86DA-8C2E5022C8D6}" type="presOf" srcId="{3F190C94-C08C-483C-B55E-9B9DFE5842B1}" destId="{440B6635-8AA8-4D23-AF7B-CC7EC464FCFF}" srcOrd="0" destOrd="0" presId="urn:microsoft.com/office/officeart/2005/8/layout/radial6"/>
    <dgm:cxn modelId="{D4949A6E-EE65-4F83-B325-1AA6D15DE2DE}" type="presOf" srcId="{6048CF43-1AE7-41B1-BB23-71410FA44E36}" destId="{F9AE71B1-34FD-486C-B726-1A2016763039}" srcOrd="0" destOrd="0" presId="urn:microsoft.com/office/officeart/2005/8/layout/radial6"/>
    <dgm:cxn modelId="{19A31D27-5C53-4CB1-8658-1BA26C02EFA3}" type="presOf" srcId="{7F10C267-C2A4-41A9-BEE8-EE90ACFDEB83}" destId="{EE02D9F9-9AEF-4009-A9A9-74343A390BEE}" srcOrd="0" destOrd="0" presId="urn:microsoft.com/office/officeart/2005/8/layout/radial6"/>
    <dgm:cxn modelId="{7E6BC45D-9FE9-4E69-A1AA-43CAE5176895}" type="presOf" srcId="{A8F84E62-A038-4D5E-B217-34C2D59243BF}" destId="{5132F223-A17E-4E8A-BF18-670DF869285E}" srcOrd="0" destOrd="0" presId="urn:microsoft.com/office/officeart/2005/8/layout/radial6"/>
    <dgm:cxn modelId="{A4238B83-5877-418B-955B-110C4DA868EA}" srcId="{F2AD857E-068A-45F3-BDA0-E244716952EC}" destId="{6048CF43-1AE7-41B1-BB23-71410FA44E36}" srcOrd="5" destOrd="0" parTransId="{ACA8FE44-F6CD-4C57-B192-4A7C7D199573}" sibTransId="{B3773E6F-2007-473D-9C91-C07EC908D580}"/>
    <dgm:cxn modelId="{2C803098-8714-44F6-91D6-BC19A1A77265}" type="presOf" srcId="{17BE5C52-8838-4417-B620-53604FB3AAE8}" destId="{CFBA398A-E9C4-49A6-9B71-8A017C02F310}" srcOrd="0" destOrd="0" presId="urn:microsoft.com/office/officeart/2005/8/layout/radial6"/>
    <dgm:cxn modelId="{1E281FFF-4055-42F3-83A2-20EED1A7DBEF}" type="presOf" srcId="{D5276D8E-333B-441D-91E2-84779F4B17A4}" destId="{E287217B-5AA3-462B-A988-DF4034FF8B67}" srcOrd="0" destOrd="0" presId="urn:microsoft.com/office/officeart/2005/8/layout/radial6"/>
    <dgm:cxn modelId="{89F53700-F3EA-47E3-93A1-EA1502B6926A}" type="presOf" srcId="{91D3E74A-F26C-4622-8722-6A6C8FAF3A3F}" destId="{E75B43D4-2A12-4A7E-9070-E5A591485BCF}" srcOrd="0" destOrd="0" presId="urn:microsoft.com/office/officeart/2005/8/layout/radial6"/>
    <dgm:cxn modelId="{8833239A-1A15-4696-88DE-72A48E2E4A72}" type="presOf" srcId="{8B54B9FF-48E8-4ABB-83A2-5D9C12DF7CFC}" destId="{D2A38E30-FDEA-4C31-920B-B6768FAFFE5F}" srcOrd="0" destOrd="0" presId="urn:microsoft.com/office/officeart/2005/8/layout/radial6"/>
    <dgm:cxn modelId="{0EF4391A-C9C0-485C-9681-387665674BEF}" srcId="{F2AD857E-068A-45F3-BDA0-E244716952EC}" destId="{39821E71-2E23-4102-8F22-B5B6CEB059A8}" srcOrd="3" destOrd="0" parTransId="{3619A51A-9ECF-4375-8F3D-A658DC0419D2}" sibTransId="{4F0DE318-84BA-43BB-8A4F-688B14FF5D7D}"/>
    <dgm:cxn modelId="{CB0F6F8C-A172-43DA-8B8D-13371C72728F}" type="presOf" srcId="{F2AD857E-068A-45F3-BDA0-E244716952EC}" destId="{170151CC-CA27-4B56-A804-1CC86DB0DEF4}" srcOrd="0" destOrd="0" presId="urn:microsoft.com/office/officeart/2005/8/layout/radial6"/>
    <dgm:cxn modelId="{45259B3E-7BFD-4267-BEF6-7A406131A22F}" type="presOf" srcId="{39821E71-2E23-4102-8F22-B5B6CEB059A8}" destId="{69C91479-5A63-4C76-B4D3-B9900A5C8AB1}" srcOrd="0" destOrd="0" presId="urn:microsoft.com/office/officeart/2005/8/layout/radial6"/>
    <dgm:cxn modelId="{4CC69C7C-7479-4103-BC0A-7EE759A9628F}" type="presOf" srcId="{12DD8AD9-9CF0-410B-813E-C8D6003E6045}" destId="{9D88EC00-AA36-4F07-8CA1-05A949527FC1}" srcOrd="0" destOrd="0" presId="urn:microsoft.com/office/officeart/2005/8/layout/radial6"/>
    <dgm:cxn modelId="{4FF2B707-9D8D-44D9-8C8A-24EC6D519D73}" type="presOf" srcId="{DFEF3C97-BC78-4D16-8F2C-0BE9F6309C26}" destId="{DE29537E-A8E0-4FBF-908D-FDD54CC6EE04}" srcOrd="0" destOrd="0" presId="urn:microsoft.com/office/officeart/2005/8/layout/radial6"/>
    <dgm:cxn modelId="{163C86DA-4596-4163-A14E-B5299B2E15AC}" type="presOf" srcId="{B3773E6F-2007-473D-9C91-C07EC908D580}" destId="{A09B6A77-9F32-4E71-9385-AEB4CB44B341}" srcOrd="0" destOrd="0" presId="urn:microsoft.com/office/officeart/2005/8/layout/radial6"/>
    <dgm:cxn modelId="{E04078F1-C9F2-4E4B-94D3-479AAA4722BC}" srcId="{F2AD857E-068A-45F3-BDA0-E244716952EC}" destId="{17BE5C52-8838-4417-B620-53604FB3AAE8}" srcOrd="6" destOrd="0" parTransId="{5EE4FBD4-F183-4934-9F60-1B93ADFD260D}" sibTransId="{7F10C267-C2A4-41A9-BEE8-EE90ACFDEB83}"/>
    <dgm:cxn modelId="{B08BD818-8B6F-41C8-A33D-C5EE74B9617D}" type="presOf" srcId="{53C42005-8024-426B-B61F-FBE70A3FE9C2}" destId="{D92487CC-A537-4DA4-8863-DEE7DB7B6A8E}" srcOrd="0" destOrd="0" presId="urn:microsoft.com/office/officeart/2005/8/layout/radial6"/>
    <dgm:cxn modelId="{1478F007-AAA7-4707-8AE8-672803C9ABB6}" type="presOf" srcId="{1CFA35D4-45DD-482D-A901-51820D44406D}" destId="{E5EF634B-2A19-4BAF-B42B-E65821D8CD43}" srcOrd="0" destOrd="0" presId="urn:microsoft.com/office/officeart/2005/8/layout/radial6"/>
    <dgm:cxn modelId="{4BA7EC73-9675-40DF-A7EB-F9F734481F80}" srcId="{F2AD857E-068A-45F3-BDA0-E244716952EC}" destId="{8B54B9FF-48E8-4ABB-83A2-5D9C12DF7CFC}" srcOrd="4" destOrd="0" parTransId="{9D2E66E9-5F6E-4E1D-87D9-283091396355}" sibTransId="{D5276D8E-333B-441D-91E2-84779F4B17A4}"/>
    <dgm:cxn modelId="{FB03C218-9F9D-47CC-B3D9-E62AF878D3E8}" type="presParOf" srcId="{440B6635-8AA8-4D23-AF7B-CC7EC464FCFF}" destId="{170151CC-CA27-4B56-A804-1CC86DB0DEF4}" srcOrd="0" destOrd="0" presId="urn:microsoft.com/office/officeart/2005/8/layout/radial6"/>
    <dgm:cxn modelId="{50229537-5ADC-45A3-8B08-3A987B7A5B8F}" type="presParOf" srcId="{440B6635-8AA8-4D23-AF7B-CC7EC464FCFF}" destId="{E75B43D4-2A12-4A7E-9070-E5A591485BCF}" srcOrd="1" destOrd="0" presId="urn:microsoft.com/office/officeart/2005/8/layout/radial6"/>
    <dgm:cxn modelId="{00EC4CAC-9886-4A92-89F0-8CA94AB242A7}" type="presParOf" srcId="{440B6635-8AA8-4D23-AF7B-CC7EC464FCFF}" destId="{9EB454D4-6249-4E37-B564-AF0023EAFC8A}" srcOrd="2" destOrd="0" presId="urn:microsoft.com/office/officeart/2005/8/layout/radial6"/>
    <dgm:cxn modelId="{7945C2A6-C71F-458B-AD00-E02C3F960A57}" type="presParOf" srcId="{440B6635-8AA8-4D23-AF7B-CC7EC464FCFF}" destId="{DE29537E-A8E0-4FBF-908D-FDD54CC6EE04}" srcOrd="3" destOrd="0" presId="urn:microsoft.com/office/officeart/2005/8/layout/radial6"/>
    <dgm:cxn modelId="{C45CE002-A78E-4A75-8004-E8FAD51BC9A3}" type="presParOf" srcId="{440B6635-8AA8-4D23-AF7B-CC7EC464FCFF}" destId="{D92487CC-A537-4DA4-8863-DEE7DB7B6A8E}" srcOrd="4" destOrd="0" presId="urn:microsoft.com/office/officeart/2005/8/layout/radial6"/>
    <dgm:cxn modelId="{8D3AC94B-0B2C-47A3-872C-9B871ABB0274}" type="presParOf" srcId="{440B6635-8AA8-4D23-AF7B-CC7EC464FCFF}" destId="{04B65FEA-E982-4C64-A51F-B880442F56A0}" srcOrd="5" destOrd="0" presId="urn:microsoft.com/office/officeart/2005/8/layout/radial6"/>
    <dgm:cxn modelId="{7E346CFF-9190-4018-99CF-7C4A2B2E1E27}" type="presParOf" srcId="{440B6635-8AA8-4D23-AF7B-CC7EC464FCFF}" destId="{9D88EC00-AA36-4F07-8CA1-05A949527FC1}" srcOrd="6" destOrd="0" presId="urn:microsoft.com/office/officeart/2005/8/layout/radial6"/>
    <dgm:cxn modelId="{C4EE797F-CAB8-4AF4-81AD-B9B333456D53}" type="presParOf" srcId="{440B6635-8AA8-4D23-AF7B-CC7EC464FCFF}" destId="{E5EF634B-2A19-4BAF-B42B-E65821D8CD43}" srcOrd="7" destOrd="0" presId="urn:microsoft.com/office/officeart/2005/8/layout/radial6"/>
    <dgm:cxn modelId="{FF3C3AC7-7ECA-400F-83EC-DD1F68AE1F26}" type="presParOf" srcId="{440B6635-8AA8-4D23-AF7B-CC7EC464FCFF}" destId="{5ACCD691-4450-4B18-8DB0-A8314EEFA9A3}" srcOrd="8" destOrd="0" presId="urn:microsoft.com/office/officeart/2005/8/layout/radial6"/>
    <dgm:cxn modelId="{6E6C9F01-797A-4ACA-BFEB-05B4D82E6343}" type="presParOf" srcId="{440B6635-8AA8-4D23-AF7B-CC7EC464FCFF}" destId="{5132F223-A17E-4E8A-BF18-670DF869285E}" srcOrd="9" destOrd="0" presId="urn:microsoft.com/office/officeart/2005/8/layout/radial6"/>
    <dgm:cxn modelId="{2F47D581-101E-4213-AC15-011379819C7C}" type="presParOf" srcId="{440B6635-8AA8-4D23-AF7B-CC7EC464FCFF}" destId="{69C91479-5A63-4C76-B4D3-B9900A5C8AB1}" srcOrd="10" destOrd="0" presId="urn:microsoft.com/office/officeart/2005/8/layout/radial6"/>
    <dgm:cxn modelId="{D519335E-E2E7-4E48-BAC4-5AF5BAAEE5DA}" type="presParOf" srcId="{440B6635-8AA8-4D23-AF7B-CC7EC464FCFF}" destId="{825C22AA-A312-4724-9870-8E3BC0E2384E}" srcOrd="11" destOrd="0" presId="urn:microsoft.com/office/officeart/2005/8/layout/radial6"/>
    <dgm:cxn modelId="{B2788332-03C3-4653-8393-970BAE09BBE8}" type="presParOf" srcId="{440B6635-8AA8-4D23-AF7B-CC7EC464FCFF}" destId="{1E41479D-D3D2-4191-A66A-AA48EC768A20}" srcOrd="12" destOrd="0" presId="urn:microsoft.com/office/officeart/2005/8/layout/radial6"/>
    <dgm:cxn modelId="{12291C2E-177F-4770-8B7C-290B79F85083}" type="presParOf" srcId="{440B6635-8AA8-4D23-AF7B-CC7EC464FCFF}" destId="{D2A38E30-FDEA-4C31-920B-B6768FAFFE5F}" srcOrd="13" destOrd="0" presId="urn:microsoft.com/office/officeart/2005/8/layout/radial6"/>
    <dgm:cxn modelId="{0701575D-9304-41F6-A49D-A464650C74AA}" type="presParOf" srcId="{440B6635-8AA8-4D23-AF7B-CC7EC464FCFF}" destId="{5DEEF3E9-7FC1-4AFC-841F-65D0A59B2729}" srcOrd="14" destOrd="0" presId="urn:microsoft.com/office/officeart/2005/8/layout/radial6"/>
    <dgm:cxn modelId="{32F984C4-E332-4AD4-A59C-BBBF9AC37541}" type="presParOf" srcId="{440B6635-8AA8-4D23-AF7B-CC7EC464FCFF}" destId="{E287217B-5AA3-462B-A988-DF4034FF8B67}" srcOrd="15" destOrd="0" presId="urn:microsoft.com/office/officeart/2005/8/layout/radial6"/>
    <dgm:cxn modelId="{FA210591-DD3C-4D8F-BB5A-1F3C6B8BDE04}" type="presParOf" srcId="{440B6635-8AA8-4D23-AF7B-CC7EC464FCFF}" destId="{F9AE71B1-34FD-486C-B726-1A2016763039}" srcOrd="16" destOrd="0" presId="urn:microsoft.com/office/officeart/2005/8/layout/radial6"/>
    <dgm:cxn modelId="{F4725A75-C869-4506-AC69-B71E3132E062}" type="presParOf" srcId="{440B6635-8AA8-4D23-AF7B-CC7EC464FCFF}" destId="{B300DAFD-425F-4E90-AD9C-5C3D6816C1A2}" srcOrd="17" destOrd="0" presId="urn:microsoft.com/office/officeart/2005/8/layout/radial6"/>
    <dgm:cxn modelId="{646FDE14-3C30-420D-8889-E3FDD61ECEE0}" type="presParOf" srcId="{440B6635-8AA8-4D23-AF7B-CC7EC464FCFF}" destId="{A09B6A77-9F32-4E71-9385-AEB4CB44B341}" srcOrd="18" destOrd="0" presId="urn:microsoft.com/office/officeart/2005/8/layout/radial6"/>
    <dgm:cxn modelId="{0C3905F0-A68B-4C24-A99D-87DF6D7947A5}" type="presParOf" srcId="{440B6635-8AA8-4D23-AF7B-CC7EC464FCFF}" destId="{CFBA398A-E9C4-49A6-9B71-8A017C02F310}" srcOrd="19" destOrd="0" presId="urn:microsoft.com/office/officeart/2005/8/layout/radial6"/>
    <dgm:cxn modelId="{5AD9D6C7-92DC-412C-924C-A12DD27698B2}" type="presParOf" srcId="{440B6635-8AA8-4D23-AF7B-CC7EC464FCFF}" destId="{67D13659-DFE5-455A-BA78-FBF0FC4D61C9}" srcOrd="20" destOrd="0" presId="urn:microsoft.com/office/officeart/2005/8/layout/radial6"/>
    <dgm:cxn modelId="{370A2B37-2BC6-432D-B1F2-6C4887BEECDF}" type="presParOf" srcId="{440B6635-8AA8-4D23-AF7B-CC7EC464FCFF}" destId="{EE02D9F9-9AEF-4009-A9A9-74343A390BEE}" srcOrd="21"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D1F7E9-EE9F-4EAC-9738-25639A81C8AA}" type="datetimeFigureOut">
              <a:rPr lang="en-GB" smtClean="0"/>
              <a:t>14/06/2018</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3ABE09-0D43-4644-A857-553AFEF2309C}" type="slidenum">
              <a:rPr lang="en-GB" smtClean="0"/>
              <a:t>‹nº›</a:t>
            </a:fld>
            <a:endParaRPr lang="en-GB"/>
          </a:p>
        </p:txBody>
      </p:sp>
    </p:spTree>
    <p:extLst>
      <p:ext uri="{BB962C8B-B14F-4D97-AF65-F5344CB8AC3E}">
        <p14:creationId xmlns:p14="http://schemas.microsoft.com/office/powerpoint/2010/main" val="23710957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BD0DE-58B2-4BE5-9870-8E7FE93CF5D8}" type="datetimeFigureOut">
              <a:rPr lang="en-GB" smtClean="0"/>
              <a:t>14/06/2018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958377-8945-4A29-AA61-C5A798FE2322}" type="slidenum">
              <a:rPr lang="en-GB" smtClean="0"/>
              <a:t>‹nº›</a:t>
            </a:fld>
            <a:endParaRPr lang="en-GB"/>
          </a:p>
        </p:txBody>
      </p:sp>
    </p:spTree>
    <p:extLst>
      <p:ext uri="{BB962C8B-B14F-4D97-AF65-F5344CB8AC3E}">
        <p14:creationId xmlns:p14="http://schemas.microsoft.com/office/powerpoint/2010/main" val="201257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hadoop.apache.org/releases.html#22+March%2C+2017%3A+Release+2.8.0+available" TargetMode="External"/><Relationship Id="rId7" Type="http://schemas.openxmlformats.org/officeDocument/2006/relationships/hyperlink" Target="https://pt.wikipedia.org/wiki/Apache_Accumulo#cite_note-4"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pt.wikipedia.org/wiki/Apache_Accumulo#cite_note-informationweek1-3" TargetMode="External"/><Relationship Id="rId5" Type="http://schemas.openxmlformats.org/officeDocument/2006/relationships/hyperlink" Target="https://pt.wikipedia.org/wiki/Apache_Software_Foundation" TargetMode="External"/><Relationship Id="rId4" Type="http://schemas.openxmlformats.org/officeDocument/2006/relationships/hyperlink" Target="https://pt.wikipedia.org/wiki/Ag%C3%AAncia_de_Seguran%C3%A7a_Nacional"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lucene.apache.org/solr/"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pt.wikipedia.org/wiki/REST" TargetMode="External"/><Relationship Id="rId5" Type="http://schemas.openxmlformats.org/officeDocument/2006/relationships/hyperlink" Target="http://lucene.apache.org/core/" TargetMode="External"/><Relationship Id="rId4" Type="http://schemas.openxmlformats.org/officeDocument/2006/relationships/hyperlink" Target="http://lucene.apache.org/"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translate.googleusercontent.com/translate_c?depth=1&amp;hl=pt-BR&amp;prev=search&amp;rurl=translate.google.com.br&amp;sl=en&amp;sp=nmt4&amp;u=https://en.wikipedia.org/wiki/File_system&amp;usg=ALkJrhgKE-1WdZb7evORDWfm2DG-M8_3lw" TargetMode="External"/><Relationship Id="rId13" Type="http://schemas.openxmlformats.org/officeDocument/2006/relationships/hyperlink" Target="https://translate.googleusercontent.com/translate_c?depth=1&amp;hl=pt-BR&amp;prev=search&amp;rurl=translate.google.com.br&amp;sl=en&amp;sp=nmt4&amp;u=https://en.wikipedia.org/wiki/Apache_Hadoop&amp;usg=ALkJrhgUkt863btSrPzg2kmVqjMpAJyaLQ" TargetMode="External"/><Relationship Id="rId3" Type="http://schemas.openxmlformats.org/officeDocument/2006/relationships/hyperlink" Target="https://translate.googleusercontent.com/translate_c?depth=1&amp;hl=pt-BR&amp;prev=search&amp;rurl=translate.google.com.br&amp;sl=en&amp;sp=nmt4&amp;u=https://en.wikipedia.org/wiki/Network-attached_storage&amp;usg=ALkJrhhyq9ppak94zEyzxjLkFse4bdFjmA" TargetMode="External"/><Relationship Id="rId7" Type="http://schemas.openxmlformats.org/officeDocument/2006/relationships/hyperlink" Target="https://translate.googleusercontent.com/translate_c?depth=1&amp;hl=pt-BR&amp;prev=search&amp;rurl=translate.google.com.br&amp;sl=en&amp;sp=nmt4&amp;u=https://en.wikipedia.org/wiki/Petabyte&amp;usg=ALkJrhhe4E_pziYUx5-skVMqjuSmJnUN_Q" TargetMode="External"/><Relationship Id="rId12" Type="http://schemas.openxmlformats.org/officeDocument/2006/relationships/hyperlink" Target="https://translate.googleusercontent.com/translate_c?depth=1&amp;hl=pt-BR&amp;prev=search&amp;rurl=translate.google.com.br&amp;sl=en&amp;sp=nmt4&amp;u=https://en.wikipedia.org/wiki/Cloudera&amp;usg=ALkJrhj4djOotiuMAosVpr_qMtMqPQwFdg"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translate.googleusercontent.com/translate_c?depth=1&amp;hl=pt-BR&amp;prev=search&amp;rurl=translate.google.com.br&amp;sl=en&amp;sp=nmt4&amp;u=https://en.wikipedia.org/wiki/EMC_Isilon&amp;usg=ALkJrhgQYQZzcHVUONQyq-kBq-MrDLfi_A#cite_note-Register_Data_Lakes-1" TargetMode="External"/><Relationship Id="rId11" Type="http://schemas.openxmlformats.org/officeDocument/2006/relationships/hyperlink" Target="https://translate.googleusercontent.com/translate_c?depth=1&amp;hl=pt-BR&amp;prev=search&amp;rurl=translate.google.com.br&amp;sl=en&amp;sp=nmt4&amp;u=https://en.wikipedia.org/wiki/EMC_Isilon&amp;usg=ALkJrhgQYQZzcHVUONQyq-kBq-MrDLfi_A#cite_note-The_SAN_Geek-2" TargetMode="External"/><Relationship Id="rId5" Type="http://schemas.openxmlformats.org/officeDocument/2006/relationships/hyperlink" Target="https://translate.googleusercontent.com/translate_c?depth=1&amp;hl=pt-BR&amp;prev=search&amp;rurl=translate.google.com.br&amp;sl=en&amp;sp=nmt4&amp;u=https://en.wikipedia.org/wiki/Unstructured_data&amp;usg=ALkJrhh2GNX9HJGoiLz4Z9S-4rU1x61pLQ" TargetMode="External"/><Relationship Id="rId15" Type="http://schemas.openxmlformats.org/officeDocument/2006/relationships/hyperlink" Target="https://en.wikipedia.org/wiki/Access_control_list" TargetMode="External"/><Relationship Id="rId10" Type="http://schemas.openxmlformats.org/officeDocument/2006/relationships/hyperlink" Target="https://translate.googleusercontent.com/translate_c?depth=1&amp;hl=pt-BR&amp;prev=search&amp;rurl=translate.google.com.br&amp;sl=en&amp;sp=nmt4&amp;u=https://en.wikipedia.org/wiki/FreeBSD&amp;usg=ALkJrhgBL9DxKZwqTooLpXPU4qtC2dKdUQ" TargetMode="External"/><Relationship Id="rId4" Type="http://schemas.openxmlformats.org/officeDocument/2006/relationships/hyperlink" Target="https://translate.googleusercontent.com/translate_c?depth=1&amp;hl=pt-BR&amp;prev=search&amp;rurl=translate.google.com.br&amp;sl=en&amp;sp=nmt4&amp;u=https://en.wikipedia.org/wiki/EMC_Corporation&amp;usg=ALkJrhgtP1_kV-U7lPWHYw-8P3mCkABZVw" TargetMode="External"/><Relationship Id="rId9" Type="http://schemas.openxmlformats.org/officeDocument/2006/relationships/hyperlink" Target="https://translate.googleusercontent.com/translate_c?depth=1&amp;hl=pt-BR&amp;prev=search&amp;rurl=translate.google.com.br&amp;sl=en&amp;sp=nmt4&amp;u=https://en.wikipedia.org/wiki/OneFS&amp;usg=ALkJrhgYd0PFAmmXLe4K1JjumJWxl3GjgQ" TargetMode="External"/><Relationship Id="rId14" Type="http://schemas.openxmlformats.org/officeDocument/2006/relationships/hyperlink" Target="https://en.wikipedia.org/wiki/Access_control_express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ranslate.googleusercontent.com/translate_c?depth=1&amp;hl=pt-BR&amp;rurl=translate.google.com.br&amp;sl=en&amp;sp=nmt4&amp;tl=pt-BR&amp;u=http://docs.cascading.org/cascading/3.0/userguide/ch11-hadoop-mapreduce.html&amp;usg=ALkJrhhyT9J3MgUIfxn5mlmuRBspemU2NA#mapreduce-platform"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translate.googleusercontent.com/translate_c?depth=1&amp;hl=pt-BR&amp;rurl=translate.google.com.br&amp;sl=en&amp;sp=nmt4&amp;tl=pt-BR&amp;u=http://www.cascading.org/cascading-flink/&amp;usg=ALkJrhguJebWHcTHgz5dRLBu_hVmIoXQmA" TargetMode="External"/><Relationship Id="rId4" Type="http://schemas.openxmlformats.org/officeDocument/2006/relationships/hyperlink" Target="https://translate.googleusercontent.com/translate_c?depth=1&amp;hl=pt-BR&amp;rurl=translate.google.com.br&amp;sl=en&amp;sp=nmt4&amp;tl=pt-BR&amp;u=http://docs.cascading.org/cascading/3.0/userguide/ch12-hadoop-tez.html&amp;usg=ALkJrhhgAfPiLBfH7CCUTum6ZxPCvYcG0A#tez-platform"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park.apache.org/streamin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park.apache.org/graphx/" TargetMode="External"/><Relationship Id="rId5" Type="http://schemas.openxmlformats.org/officeDocument/2006/relationships/hyperlink" Target="https://spark.apache.org/mllib/" TargetMode="External"/><Relationship Id="rId4" Type="http://schemas.openxmlformats.org/officeDocument/2006/relationships/hyperlink" Target="https://spark.apache.org/sql/" TargetMode="Externa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image.slidesharecdn.com/apachesolr-comoquandoeonde-130430174255-phpapp02/95/apache-solr-como-quando-e-onde-10-638.jpg?cb=1367343953" TargetMode="External"/><Relationship Id="rId13" Type="http://schemas.openxmlformats.org/officeDocument/2006/relationships/hyperlink" Target="https://image.slidesharecdn.com/apachesolr-comoquandoeonde-130430174255-phpapp02/95/apache-solr-como-quando-e-onde-15-638.jpg?cb=1367343953" TargetMode="External"/><Relationship Id="rId3" Type="http://schemas.openxmlformats.org/officeDocument/2006/relationships/hyperlink" Target="https://image.slidesharecdn.com/apachesolr-comoquandoeonde-130430174255-phpapp02/95/apache-solr-como-quando-e-onde-5-638.jpg?cb=1367343953" TargetMode="External"/><Relationship Id="rId7" Type="http://schemas.openxmlformats.org/officeDocument/2006/relationships/hyperlink" Target="https://image.slidesharecdn.com/apachesolr-comoquandoeonde-130430174255-phpapp02/95/apache-solr-como-quando-e-onde-9-638.jpg?cb=1367343953" TargetMode="External"/><Relationship Id="rId12" Type="http://schemas.openxmlformats.org/officeDocument/2006/relationships/hyperlink" Target="https://image.slidesharecdn.com/apachesolr-comoquandoeonde-130430174255-phpapp02/95/apache-solr-como-quando-e-onde-14-638.jpg?cb=1367343953"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image.slidesharecdn.com/apachesolr-comoquandoeonde-130430174255-phpapp02/95/apache-solr-como-quando-e-onde-8-638.jpg?cb=1367343953" TargetMode="External"/><Relationship Id="rId11" Type="http://schemas.openxmlformats.org/officeDocument/2006/relationships/hyperlink" Target="https://image.slidesharecdn.com/apachesolr-comoquandoeonde-130430174255-phpapp02/95/apache-solr-como-quando-e-onde-13-638.jpg?cb=1367343953" TargetMode="External"/><Relationship Id="rId5" Type="http://schemas.openxmlformats.org/officeDocument/2006/relationships/hyperlink" Target="https://image.slidesharecdn.com/apachesolr-comoquandoeonde-130430174255-phpapp02/95/apache-solr-como-quando-e-onde-7-638.jpg?cb=1367343953" TargetMode="External"/><Relationship Id="rId15" Type="http://schemas.openxmlformats.org/officeDocument/2006/relationships/hyperlink" Target="https://flume.apache.org/" TargetMode="External"/><Relationship Id="rId10" Type="http://schemas.openxmlformats.org/officeDocument/2006/relationships/hyperlink" Target="https://image.slidesharecdn.com/apachesolr-comoquandoeonde-130430174255-phpapp02/95/apache-solr-como-quando-e-onde-12-638.jpg?cb=1367343953" TargetMode="External"/><Relationship Id="rId4" Type="http://schemas.openxmlformats.org/officeDocument/2006/relationships/hyperlink" Target="https://image.slidesharecdn.com/apachesolr-comoquandoeonde-130430174255-phpapp02/95/apache-solr-como-quando-e-onde-6-638.jpg?cb=1367343953" TargetMode="External"/><Relationship Id="rId9" Type="http://schemas.openxmlformats.org/officeDocument/2006/relationships/hyperlink" Target="https://image.slidesharecdn.com/apachesolr-comoquandoeonde-130430174255-phpapp02/95/apache-solr-como-quando-e-onde-11-638.jpg?cb=1367343953" TargetMode="External"/><Relationship Id="rId14" Type="http://schemas.openxmlformats.org/officeDocument/2006/relationships/hyperlink" Target="http://www.cloudera.co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cloudera.com/"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www.datastax.com/brisk"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hadoop.apache.org/releases.html#22+March%2C+2017%3A+Release+2.8.0+available" TargetMode="External"/><Relationship Id="rId7" Type="http://schemas.openxmlformats.org/officeDocument/2006/relationships/hyperlink" Target="https://pt.wikipedia.org/wiki/Apache_Accumulo#cite_note-4"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pt.wikipedia.org/wiki/Apache_Accumulo#cite_note-informationweek1-3" TargetMode="External"/><Relationship Id="rId5" Type="http://schemas.openxmlformats.org/officeDocument/2006/relationships/hyperlink" Target="https://pt.wikipedia.org/wiki/Apache_Software_Foundation" TargetMode="External"/><Relationship Id="rId4" Type="http://schemas.openxmlformats.org/officeDocument/2006/relationships/hyperlink" Target="https://pt.wikipedia.org/wiki/Ag%C3%AAncia_de_Seguran%C3%A7a_Naciona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t-PT" dirty="0" smtClean="0"/>
              <a:t>As notas que acompanham estes exemplos de slides formam uma diretriz para produzir apresentações bem-sucedidas e trabalhar efetivamente com o modelo. </a:t>
            </a:r>
          </a:p>
          <a:p>
            <a:pPr marL="171450" indent="-171450">
              <a:buFont typeface="Arial" panose="020B0604020202020204" pitchFamily="34" charset="0"/>
              <a:buChar char="•"/>
            </a:pPr>
            <a:r>
              <a:rPr lang="pt-PT" dirty="0" smtClean="0"/>
              <a:t>Vários layouts de slides</a:t>
            </a:r>
            <a:r>
              <a:rPr lang="pt-PT" baseline="0" dirty="0" smtClean="0"/>
              <a:t> </a:t>
            </a:r>
            <a:r>
              <a:rPr lang="pt-PT" dirty="0" smtClean="0"/>
              <a:t>mestres foram criados para permitir a alternância de slides. Há também</a:t>
            </a:r>
            <a:r>
              <a:rPr lang="pt-PT" baseline="0" dirty="0" smtClean="0"/>
              <a:t> os slides para conteúdo Confidencial, Interno e Restrito</a:t>
            </a:r>
            <a:r>
              <a:rPr lang="pt-PT" dirty="0" smtClean="0"/>
              <a:t>; Para aplicar um layout diferente,</a:t>
            </a:r>
            <a:r>
              <a:rPr lang="pt-PT" baseline="0" dirty="0" smtClean="0"/>
              <a:t> basta</a:t>
            </a:r>
            <a:r>
              <a:rPr lang="pt-PT" dirty="0" smtClean="0"/>
              <a:t> clicar com o botão direito do mouse em um slide e esolher o Layout</a:t>
            </a:r>
            <a:r>
              <a:rPr lang="pt-PT" baseline="0" dirty="0" smtClean="0"/>
              <a:t> </a:t>
            </a:r>
            <a:r>
              <a:rPr lang="pt-PT" dirty="0" smtClean="0"/>
              <a:t>(escolha de acordo</a:t>
            </a:r>
            <a:r>
              <a:rPr lang="pt-PT" baseline="0" dirty="0" smtClean="0"/>
              <a:t> com o conteúdo</a:t>
            </a:r>
            <a:r>
              <a:rPr lang="pt-PT" dirty="0" smtClean="0"/>
              <a:t>). </a:t>
            </a:r>
          </a:p>
          <a:p>
            <a:pPr marL="171450" indent="-171450">
              <a:buFont typeface="Arial" panose="020B0604020202020204" pitchFamily="34" charset="0"/>
              <a:buChar char="•"/>
            </a:pPr>
            <a:r>
              <a:rPr lang="pt-PT" dirty="0" smtClean="0"/>
              <a:t>A impressão de sua apresentação em preto e branco evitará o uso excessivo de toners coloridos - você pode visualizar o aspecto 'preto e branco' escolhendo a opção na guia 'Visualizar‘.</a:t>
            </a:r>
          </a:p>
          <a:p>
            <a:pPr marL="171450" indent="-171450">
              <a:buFont typeface="Arial" panose="020B0604020202020204" pitchFamily="34" charset="0"/>
              <a:buChar char="•"/>
            </a:pPr>
            <a:endParaRPr lang="pt-PT" dirty="0" smtClean="0"/>
          </a:p>
          <a:p>
            <a:r>
              <a:rPr lang="pt-PT" b="1" dirty="0" smtClean="0"/>
              <a:t>Orientações gerais</a:t>
            </a:r>
          </a:p>
          <a:p>
            <a:pPr marL="171450" indent="-171450">
              <a:buFont typeface="Arial" panose="020B0604020202020204" pitchFamily="34" charset="0"/>
              <a:buChar char="•"/>
            </a:pPr>
            <a:r>
              <a:rPr lang="pt-PT" dirty="0" smtClean="0"/>
              <a:t>As</a:t>
            </a:r>
            <a:r>
              <a:rPr lang="pt-PT" baseline="0" dirty="0" smtClean="0"/>
              <a:t> linhas-g</a:t>
            </a:r>
            <a:r>
              <a:rPr lang="pt-PT" dirty="0" smtClean="0"/>
              <a:t>uia ajudam a colocar corretamente os elementos da apresentação (texto e gráficos) - por favor, trabalhe dentro das margens do slide e use as guias sempre que possível. </a:t>
            </a:r>
          </a:p>
          <a:p>
            <a:pPr marL="171450" indent="-171450">
              <a:buFont typeface="Arial" panose="020B0604020202020204" pitchFamily="34" charset="0"/>
              <a:buChar char="•"/>
            </a:pPr>
            <a:r>
              <a:rPr lang="pt-PT" dirty="0" smtClean="0"/>
              <a:t>Seguindo os slides de exemplo você verá como os elementos são posicionados. </a:t>
            </a:r>
          </a:p>
          <a:p>
            <a:pPr marL="171450" indent="-171450">
              <a:buFont typeface="Arial" panose="020B0604020202020204" pitchFamily="34" charset="0"/>
              <a:buChar char="•"/>
            </a:pPr>
            <a:r>
              <a:rPr lang="pt-PT" dirty="0" smtClean="0"/>
              <a:t>O texto não deve ser redimensionado ou distorcido para caber.</a:t>
            </a:r>
          </a:p>
          <a:p>
            <a:pPr marL="171450" indent="-171450">
              <a:buFont typeface="Arial" panose="020B0604020202020204" pitchFamily="34" charset="0"/>
              <a:buChar char="•"/>
            </a:pPr>
            <a:r>
              <a:rPr lang="pt-PT" dirty="0" smtClean="0"/>
              <a:t>Se seu conteúdo não caber em um único slide, use um slide adicional. </a:t>
            </a:r>
          </a:p>
          <a:p>
            <a:pPr marL="171450" indent="-171450">
              <a:buFont typeface="Arial" panose="020B0604020202020204" pitchFamily="34" charset="0"/>
              <a:buChar char="•"/>
            </a:pPr>
            <a:r>
              <a:rPr lang="pt-PT" dirty="0" smtClean="0"/>
              <a:t>Lembre-se: slides devem ser um apoio para o apresentador e não devem ser totalmente preenchidos com texto. </a:t>
            </a:r>
          </a:p>
          <a:p>
            <a:pPr marL="171450" indent="-171450">
              <a:buFont typeface="Arial" panose="020B0604020202020204" pitchFamily="34" charset="0"/>
              <a:buChar char="•"/>
            </a:pPr>
            <a:endParaRPr lang="pt-PT" dirty="0" smtClean="0"/>
          </a:p>
          <a:p>
            <a:r>
              <a:rPr lang="pt-PT" b="1" dirty="0" smtClean="0"/>
              <a:t>Slide de abertura </a:t>
            </a:r>
            <a:r>
              <a:rPr lang="pt-PT" dirty="0" smtClean="0"/>
              <a:t>[use o layout Holding Slide].</a:t>
            </a:r>
            <a:r>
              <a:rPr lang="pt-PT" baseline="0" dirty="0" smtClean="0"/>
              <a:t> </a:t>
            </a:r>
          </a:p>
          <a:p>
            <a:pPr marL="171450" indent="-171450">
              <a:buFont typeface="Arial" panose="020B0604020202020204" pitchFamily="34" charset="0"/>
              <a:buChar char="•"/>
            </a:pPr>
            <a:r>
              <a:rPr lang="pt-PT" dirty="0" smtClean="0"/>
              <a:t>Este slide é um slide introdutório/abertura</a:t>
            </a:r>
            <a:r>
              <a:rPr lang="pt-PT" baseline="0" dirty="0" smtClean="0"/>
              <a:t> </a:t>
            </a:r>
            <a:r>
              <a:rPr lang="pt-PT" dirty="0" smtClean="0"/>
              <a:t>e não deve incluir qualquer texto ou gráficos adicionais. </a:t>
            </a:r>
          </a:p>
          <a:p>
            <a:pPr marL="171450" indent="-171450">
              <a:buFont typeface="Arial" panose="020B0604020202020204" pitchFamily="34" charset="0"/>
              <a:buChar char="•"/>
            </a:pPr>
            <a:r>
              <a:rPr lang="pt-PT" dirty="0" smtClean="0"/>
              <a:t>O mesmo layout é usado como um slide de fechamento de apresentação. </a:t>
            </a:r>
          </a:p>
          <a:p>
            <a:pPr marL="171450" indent="-171450">
              <a:buFont typeface="Arial" panose="020B0604020202020204" pitchFamily="34" charset="0"/>
              <a:buChar char="•"/>
            </a:pPr>
            <a:r>
              <a:rPr lang="pt-PT" dirty="0" smtClean="0"/>
              <a:t>A marca Serasa Experian e o grafismo</a:t>
            </a:r>
            <a:r>
              <a:rPr lang="pt-PT" baseline="0" dirty="0" smtClean="0"/>
              <a:t> de dados</a:t>
            </a:r>
            <a:r>
              <a:rPr lang="pt-PT" dirty="0" smtClean="0"/>
              <a:t> são configurados no tamanho e posição corretos e não devem ser alterados.</a:t>
            </a:r>
            <a:endParaRPr lang="en-GB"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D958377-8945-4A29-AA61-C5A798FE2322}" type="slidenum">
              <a:rPr lang="en-GB" smtClean="0"/>
              <a:t>1</a:t>
            </a:fld>
            <a:endParaRPr lang="en-GB"/>
          </a:p>
        </p:txBody>
      </p:sp>
    </p:spTree>
    <p:extLst>
      <p:ext uri="{BB962C8B-B14F-4D97-AF65-F5344CB8AC3E}">
        <p14:creationId xmlns:p14="http://schemas.microsoft.com/office/powerpoint/2010/main" val="4219416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smtClean="0">
                <a:solidFill>
                  <a:schemeClr val="tx1"/>
                </a:solidFill>
                <a:effectLst/>
                <a:latin typeface="+mn-lt"/>
                <a:ea typeface="+mn-ea"/>
                <a:cs typeface="+mn-cs"/>
                <a:hlinkClick r:id="rId3"/>
              </a:rPr>
              <a:t>2.8.0</a:t>
            </a:r>
            <a:r>
              <a:rPr lang="pt-BR" sz="1200" kern="1200" dirty="0" smtClean="0">
                <a:solidFill>
                  <a:schemeClr val="tx1"/>
                </a:solidFill>
                <a:effectLst/>
                <a:latin typeface="+mn-lt"/>
                <a:ea typeface="+mn-ea"/>
                <a:cs typeface="+mn-cs"/>
              </a:rPr>
              <a:t>22 </a:t>
            </a:r>
            <a:r>
              <a:rPr lang="pt-BR" sz="1200" kern="1200" dirty="0" err="1" smtClean="0">
                <a:solidFill>
                  <a:schemeClr val="tx1"/>
                </a:solidFill>
                <a:effectLst/>
                <a:latin typeface="+mn-lt"/>
                <a:ea typeface="+mn-ea"/>
                <a:cs typeface="+mn-cs"/>
              </a:rPr>
              <a:t>March</a:t>
            </a:r>
            <a:r>
              <a:rPr lang="pt-BR" sz="1200" kern="1200" dirty="0" smtClean="0">
                <a:solidFill>
                  <a:schemeClr val="tx1"/>
                </a:solidFill>
                <a:effectLst/>
                <a:latin typeface="+mn-lt"/>
                <a:ea typeface="+mn-ea"/>
                <a:cs typeface="+mn-cs"/>
              </a:rPr>
              <a:t>, 2017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03 September, 2016: Release 3.0.0-alpha1 available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 </a:t>
            </a:r>
            <a:r>
              <a:rPr lang="pt-BR" sz="1200" b="0" i="0" kern="1200" dirty="0" err="1" smtClean="0">
                <a:solidFill>
                  <a:schemeClr val="tx1"/>
                </a:solidFill>
                <a:effectLst/>
                <a:latin typeface="+mn-lt"/>
                <a:ea typeface="+mn-ea"/>
                <a:cs typeface="+mn-cs"/>
              </a:rPr>
              <a:t>Spark</a:t>
            </a:r>
            <a:r>
              <a:rPr lang="pt-BR" sz="1200" b="0" i="0" kern="1200" dirty="0" smtClean="0">
                <a:solidFill>
                  <a:schemeClr val="tx1"/>
                </a:solidFill>
                <a:effectLst/>
                <a:latin typeface="+mn-lt"/>
                <a:ea typeface="+mn-ea"/>
                <a:cs typeface="+mn-cs"/>
              </a:rPr>
              <a:t> é uma ferramenta de processamento de dados que </a:t>
            </a:r>
            <a:r>
              <a:rPr lang="pt-BR" sz="1200" b="0" i="0" kern="1200" dirty="0" err="1" smtClean="0">
                <a:solidFill>
                  <a:schemeClr val="tx1"/>
                </a:solidFill>
                <a:effectLst/>
                <a:latin typeface="+mn-lt"/>
                <a:ea typeface="+mn-ea"/>
                <a:cs typeface="+mn-cs"/>
              </a:rPr>
              <a:t>actua</a:t>
            </a:r>
            <a:r>
              <a:rPr lang="pt-BR" sz="1200" b="0" i="0" kern="1200" dirty="0" smtClean="0">
                <a:solidFill>
                  <a:schemeClr val="tx1"/>
                </a:solidFill>
                <a:effectLst/>
                <a:latin typeface="+mn-lt"/>
                <a:ea typeface="+mn-ea"/>
                <a:cs typeface="+mn-cs"/>
              </a:rPr>
              <a:t> sobre esses conjuntos de dados distribuídos. E não faz armazenamento distribuído.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A Hadoop inclui uma componente de armazenamento, conhecida por Hadoop </a:t>
            </a:r>
            <a:r>
              <a:rPr lang="pt-BR" sz="1200" b="0" i="0" kern="1200" dirty="0" err="1" smtClean="0">
                <a:solidFill>
                  <a:schemeClr val="tx1"/>
                </a:solidFill>
                <a:effectLst/>
                <a:latin typeface="+mn-lt"/>
                <a:ea typeface="+mn-ea"/>
                <a:cs typeface="+mn-cs"/>
              </a:rPr>
              <a:t>Distributed</a:t>
            </a:r>
            <a:r>
              <a:rPr lang="pt-BR" sz="1200" b="0" i="0" kern="1200" dirty="0" smtClean="0">
                <a:solidFill>
                  <a:schemeClr val="tx1"/>
                </a:solidFill>
                <a:effectLst/>
                <a:latin typeface="+mn-lt"/>
                <a:ea typeface="+mn-ea"/>
                <a:cs typeface="+mn-cs"/>
              </a:rPr>
              <a:t> File System (HDFS), mas também outra de processamento, denominada </a:t>
            </a:r>
            <a:r>
              <a:rPr lang="pt-BR" sz="1200" b="0" i="0" kern="1200" dirty="0" err="1" smtClean="0">
                <a:solidFill>
                  <a:schemeClr val="tx1"/>
                </a:solidFill>
                <a:effectLst/>
                <a:latin typeface="+mn-lt"/>
                <a:ea typeface="+mn-ea"/>
                <a:cs typeface="+mn-cs"/>
              </a:rPr>
              <a:t>MapReduce</a:t>
            </a:r>
            <a:r>
              <a:rPr lang="pt-BR" sz="1200" b="0" i="0" kern="1200" dirty="0" smtClean="0">
                <a:solidFill>
                  <a:schemeClr val="tx1"/>
                </a:solidFill>
                <a:effectLst/>
                <a:latin typeface="+mn-lt"/>
                <a:ea typeface="+mn-ea"/>
                <a:cs typeface="+mn-cs"/>
              </a:rPr>
              <a:t>. Assim, não é necessário a </a:t>
            </a:r>
            <a:r>
              <a:rPr lang="pt-BR" sz="1200" b="0" i="0" kern="1200" dirty="0" err="1" smtClean="0">
                <a:solidFill>
                  <a:schemeClr val="tx1"/>
                </a:solidFill>
                <a:effectLst/>
                <a:latin typeface="+mn-lt"/>
                <a:ea typeface="+mn-ea"/>
                <a:cs typeface="+mn-cs"/>
              </a:rPr>
              <a:t>Spark</a:t>
            </a:r>
            <a:r>
              <a:rPr lang="pt-BR" sz="1200" b="0" i="0" kern="1200" dirty="0" smtClean="0">
                <a:solidFill>
                  <a:schemeClr val="tx1"/>
                </a:solidFill>
                <a:effectLst/>
                <a:latin typeface="+mn-lt"/>
                <a:ea typeface="+mn-ea"/>
                <a:cs typeface="+mn-cs"/>
              </a:rPr>
              <a:t> para o processamento.</a:t>
            </a:r>
          </a:p>
          <a:p>
            <a:r>
              <a:rPr lang="pt-BR" sz="1200" b="0" i="0" kern="1200" dirty="0" smtClean="0">
                <a:solidFill>
                  <a:schemeClr val="tx1"/>
                </a:solidFill>
                <a:effectLst/>
                <a:latin typeface="+mn-lt"/>
                <a:ea typeface="+mn-ea"/>
                <a:cs typeface="+mn-cs"/>
              </a:rPr>
              <a:t>Mas também se pode usar a </a:t>
            </a:r>
            <a:r>
              <a:rPr lang="pt-BR" sz="1200" b="0" i="0" kern="1200" dirty="0" err="1" smtClean="0">
                <a:solidFill>
                  <a:schemeClr val="tx1"/>
                </a:solidFill>
                <a:effectLst/>
                <a:latin typeface="+mn-lt"/>
                <a:ea typeface="+mn-ea"/>
                <a:cs typeface="+mn-cs"/>
              </a:rPr>
              <a:t>Spark</a:t>
            </a:r>
            <a:r>
              <a:rPr lang="pt-BR" sz="1200" b="0" i="0" kern="1200" dirty="0" smtClean="0">
                <a:solidFill>
                  <a:schemeClr val="tx1"/>
                </a:solidFill>
                <a:effectLst/>
                <a:latin typeface="+mn-lt"/>
                <a:ea typeface="+mn-ea"/>
                <a:cs typeface="+mn-cs"/>
              </a:rPr>
              <a:t> sem a Hadoop. A ferramenta não tem sistema de gestão de ficheiros e, por isso, precisa de ser integrado com um. Se não for o HDFS, então outra plataforma de dados baseada em </a:t>
            </a:r>
            <a:r>
              <a:rPr lang="pt-BR" sz="1200" b="0" i="0" kern="1200" dirty="0" err="1" smtClean="0">
                <a:solidFill>
                  <a:schemeClr val="tx1"/>
                </a:solidFill>
                <a:effectLst/>
                <a:latin typeface="+mn-lt"/>
                <a:ea typeface="+mn-ea"/>
                <a:cs typeface="+mn-cs"/>
              </a:rPr>
              <a:t>cloud</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computing</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Hadoop Common -</a:t>
            </a:r>
            <a:r>
              <a:rPr lang="pt-BR" sz="1200" b="0" i="0" kern="1200" dirty="0" smtClean="0">
                <a:solidFill>
                  <a:schemeClr val="tx1"/>
                </a:solidFill>
                <a:effectLst/>
                <a:latin typeface="+mn-lt"/>
                <a:ea typeface="+mn-ea"/>
                <a:cs typeface="+mn-cs"/>
              </a:rPr>
              <a:t> Contém as bibliotecas e arquivos comuns e necessários para todos os módulos Hadoop.</a:t>
            </a:r>
          </a:p>
          <a:p>
            <a:r>
              <a:rPr lang="pt-BR" sz="1200" b="1" i="0" kern="1200" dirty="0" smtClean="0">
                <a:solidFill>
                  <a:schemeClr val="tx1"/>
                </a:solidFill>
                <a:effectLst/>
                <a:latin typeface="+mn-lt"/>
                <a:ea typeface="+mn-ea"/>
                <a:cs typeface="+mn-cs"/>
              </a:rPr>
              <a:t>Hadoop </a:t>
            </a:r>
            <a:r>
              <a:rPr lang="pt-BR" sz="1200" b="1" i="0" kern="1200" dirty="0" err="1" smtClean="0">
                <a:solidFill>
                  <a:schemeClr val="tx1"/>
                </a:solidFill>
                <a:effectLst/>
                <a:latin typeface="+mn-lt"/>
                <a:ea typeface="+mn-ea"/>
                <a:cs typeface="+mn-cs"/>
              </a:rPr>
              <a:t>Distributed</a:t>
            </a:r>
            <a:r>
              <a:rPr lang="pt-BR" sz="1200" b="1" i="0" kern="1200" dirty="0" smtClean="0">
                <a:solidFill>
                  <a:schemeClr val="tx1"/>
                </a:solidFill>
                <a:effectLst/>
                <a:latin typeface="+mn-lt"/>
                <a:ea typeface="+mn-ea"/>
                <a:cs typeface="+mn-cs"/>
              </a:rPr>
              <a:t> File System (HDFS) -</a:t>
            </a:r>
            <a:r>
              <a:rPr lang="pt-BR" sz="1200" b="0" i="0" kern="1200" dirty="0" smtClean="0">
                <a:solidFill>
                  <a:schemeClr val="tx1"/>
                </a:solidFill>
                <a:effectLst/>
                <a:latin typeface="+mn-lt"/>
                <a:ea typeface="+mn-ea"/>
                <a:cs typeface="+mn-cs"/>
              </a:rPr>
              <a:t> Sistema de arquivos distribuído que armazena dados em máquinas dentro do cluster, sob demanda, permitindo uma largura de banda muito grande em todo o cluster.</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0" kern="1200" dirty="0" smtClean="0">
                <a:solidFill>
                  <a:schemeClr val="tx1"/>
                </a:solidFill>
                <a:effectLst/>
                <a:latin typeface="+mn-lt"/>
                <a:ea typeface="+mn-ea"/>
                <a:cs typeface="+mn-cs"/>
              </a:rPr>
              <a:t>Hadoop </a:t>
            </a:r>
            <a:r>
              <a:rPr lang="pt-BR" sz="1200" b="1" i="0" kern="1200" dirty="0" err="1" smtClean="0">
                <a:solidFill>
                  <a:schemeClr val="tx1"/>
                </a:solidFill>
                <a:effectLst/>
                <a:latin typeface="+mn-lt"/>
                <a:ea typeface="+mn-ea"/>
                <a:cs typeface="+mn-cs"/>
              </a:rPr>
              <a:t>MapReduce</a:t>
            </a:r>
            <a:r>
              <a:rPr lang="pt-BR" sz="1200" b="1" i="0" kern="120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 Modelo de programação para processamento em larga escala.</a:t>
            </a:r>
            <a:r>
              <a:rPr lang="pt-BR" sz="1200" b="1" i="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0" kern="1200" dirty="0" smtClean="0">
                <a:solidFill>
                  <a:schemeClr val="tx1"/>
                </a:solidFill>
                <a:effectLst/>
                <a:latin typeface="+mn-lt"/>
                <a:ea typeface="+mn-ea"/>
                <a:cs typeface="+mn-cs"/>
              </a:rPr>
              <a:t>Hadoop </a:t>
            </a:r>
            <a:r>
              <a:rPr lang="pt-BR" sz="1200" b="1" i="0" kern="1200" dirty="0" err="1" smtClean="0">
                <a:solidFill>
                  <a:schemeClr val="tx1"/>
                </a:solidFill>
                <a:effectLst/>
                <a:latin typeface="+mn-lt"/>
                <a:ea typeface="+mn-ea"/>
                <a:cs typeface="+mn-cs"/>
              </a:rPr>
              <a:t>Yarn</a:t>
            </a:r>
            <a:r>
              <a:rPr lang="pt-BR" sz="1200" b="1" i="0" kern="120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 Trata-se de uma plataforma de gerenciamento de recursos responsável pelo gerenciamento dos recursos computacionais em cluster, assim como pelo agendamento dos recursos.</a:t>
            </a:r>
          </a:p>
          <a:p>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err="1" smtClean="0">
                <a:solidFill>
                  <a:schemeClr val="tx1"/>
                </a:solidFill>
                <a:effectLst/>
                <a:latin typeface="+mn-lt"/>
                <a:ea typeface="+mn-ea"/>
                <a:cs typeface="+mn-cs"/>
              </a:rPr>
              <a:t>Accumulo</a:t>
            </a:r>
            <a:r>
              <a:rPr lang="pt-BR" sz="1200" b="0" i="0" kern="1200" dirty="0" smtClean="0">
                <a:solidFill>
                  <a:schemeClr val="tx1"/>
                </a:solidFill>
                <a:effectLst/>
                <a:latin typeface="+mn-lt"/>
                <a:ea typeface="+mn-ea"/>
                <a:cs typeface="+mn-cs"/>
              </a:rPr>
              <a:t> foi criado em 2008 pela </a:t>
            </a:r>
            <a:r>
              <a:rPr lang="pt-BR" sz="1200" b="0" i="0" u="none" strike="noStrike" kern="1200" dirty="0" smtClean="0">
                <a:solidFill>
                  <a:schemeClr val="tx1"/>
                </a:solidFill>
                <a:effectLst/>
                <a:latin typeface="+mn-lt"/>
                <a:ea typeface="+mn-ea"/>
                <a:cs typeface="+mn-cs"/>
                <a:hlinkClick r:id="rId4" tooltip="Agência de Segurança Nacional"/>
              </a:rPr>
              <a:t>Agência de Segurança Nacional</a:t>
            </a:r>
            <a:r>
              <a:rPr lang="pt-BR" sz="1200" b="0" i="0" kern="1200" dirty="0" smtClean="0">
                <a:solidFill>
                  <a:schemeClr val="tx1"/>
                </a:solidFill>
                <a:effectLst/>
                <a:latin typeface="+mn-lt"/>
                <a:ea typeface="+mn-ea"/>
                <a:cs typeface="+mn-cs"/>
              </a:rPr>
              <a:t> americana e contribuiu para a </a:t>
            </a:r>
            <a:r>
              <a:rPr lang="pt-BR" sz="1200" b="0" i="0" u="none" strike="noStrike" kern="1200" dirty="0" smtClean="0">
                <a:solidFill>
                  <a:schemeClr val="tx1"/>
                </a:solidFill>
                <a:effectLst/>
                <a:latin typeface="+mn-lt"/>
                <a:ea typeface="+mn-ea"/>
                <a:cs typeface="+mn-cs"/>
                <a:hlinkClick r:id="rId5" tooltip="Apache Software Foundation"/>
              </a:rPr>
              <a:t>Apache Foundation</a:t>
            </a:r>
            <a:r>
              <a:rPr lang="pt-BR" sz="1200" b="0" i="0" kern="1200" dirty="0" smtClean="0">
                <a:solidFill>
                  <a:schemeClr val="tx1"/>
                </a:solidFill>
                <a:effectLst/>
                <a:latin typeface="+mn-lt"/>
                <a:ea typeface="+mn-ea"/>
                <a:cs typeface="+mn-cs"/>
              </a:rPr>
              <a:t> como uma incubadora de projeto, em setembro de 2011.</a:t>
            </a:r>
            <a:r>
              <a:rPr lang="pt-BR" sz="1200" b="0" i="0" u="none" strike="noStrike" kern="1200" baseline="30000" dirty="0" smtClean="0">
                <a:solidFill>
                  <a:schemeClr val="tx1"/>
                </a:solidFill>
                <a:effectLst/>
                <a:latin typeface="+mn-lt"/>
                <a:ea typeface="+mn-ea"/>
                <a:cs typeface="+mn-cs"/>
                <a:hlinkClick r:id="rId6"/>
              </a:rPr>
              <a:t>[3]</a:t>
            </a:r>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Em Março 21, 2012, </a:t>
            </a:r>
            <a:r>
              <a:rPr lang="pt-BR" sz="1200" b="0" i="0" kern="1200" dirty="0" err="1" smtClean="0">
                <a:solidFill>
                  <a:schemeClr val="tx1"/>
                </a:solidFill>
                <a:effectLst/>
                <a:latin typeface="+mn-lt"/>
                <a:ea typeface="+mn-ea"/>
                <a:cs typeface="+mn-cs"/>
              </a:rPr>
              <a:t>Accumulo</a:t>
            </a:r>
            <a:r>
              <a:rPr lang="pt-BR" sz="1200" b="0" i="0" kern="1200" dirty="0" smtClean="0">
                <a:solidFill>
                  <a:schemeClr val="tx1"/>
                </a:solidFill>
                <a:effectLst/>
                <a:latin typeface="+mn-lt"/>
                <a:ea typeface="+mn-ea"/>
                <a:cs typeface="+mn-cs"/>
              </a:rPr>
              <a:t> se formou a partir da incubação na Apache, tornando-o um projeto de nível superior.</a:t>
            </a:r>
            <a:r>
              <a:rPr lang="pt-BR" sz="1200" b="0" i="0" u="none" strike="noStrike" kern="1200" baseline="30000" dirty="0" smtClean="0">
                <a:solidFill>
                  <a:schemeClr val="tx1"/>
                </a:solidFill>
                <a:effectLst/>
                <a:latin typeface="+mn-lt"/>
                <a:ea typeface="+mn-ea"/>
                <a:cs typeface="+mn-cs"/>
                <a:hlinkClick r:id="rId7"/>
              </a:rPr>
              <a:t>[4]</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endParaRPr lang="en-GB" b="0" baseline="0" dirty="0" smtClean="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11</a:t>
            </a:fld>
            <a:endParaRPr lang="en-GB"/>
          </a:p>
        </p:txBody>
      </p:sp>
    </p:spTree>
    <p:extLst>
      <p:ext uri="{BB962C8B-B14F-4D97-AF65-F5344CB8AC3E}">
        <p14:creationId xmlns:p14="http://schemas.microsoft.com/office/powerpoint/2010/main" val="1942820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u="none" strike="noStrike" kern="1200" dirty="0" err="1" smtClean="0">
                <a:solidFill>
                  <a:schemeClr val="tx1"/>
                </a:solidFill>
                <a:effectLst/>
                <a:latin typeface="+mn-lt"/>
                <a:ea typeface="+mn-ea"/>
                <a:cs typeface="+mn-cs"/>
                <a:hlinkClick r:id="rId3"/>
              </a:rPr>
              <a:t>Solr</a:t>
            </a:r>
            <a:r>
              <a:rPr lang="pt-BR" sz="1200" b="0" i="0" kern="1200" dirty="0" smtClean="0">
                <a:solidFill>
                  <a:schemeClr val="tx1"/>
                </a:solidFill>
                <a:effectLst/>
                <a:latin typeface="+mn-lt"/>
                <a:ea typeface="+mn-ea"/>
                <a:cs typeface="+mn-cs"/>
              </a:rPr>
              <a:t> 2007 é um projeto Open </a:t>
            </a:r>
            <a:r>
              <a:rPr lang="pt-BR" sz="1200" b="0" i="0" kern="1200" dirty="0" err="1" smtClean="0">
                <a:solidFill>
                  <a:schemeClr val="tx1"/>
                </a:solidFill>
                <a:effectLst/>
                <a:latin typeface="+mn-lt"/>
                <a:ea typeface="+mn-ea"/>
                <a:cs typeface="+mn-cs"/>
              </a:rPr>
              <a:t>Source</a:t>
            </a:r>
            <a:r>
              <a:rPr lang="pt-BR" sz="1200" b="0" i="0" kern="1200" dirty="0" smtClean="0">
                <a:solidFill>
                  <a:schemeClr val="tx1"/>
                </a:solidFill>
                <a:effectLst/>
                <a:latin typeface="+mn-lt"/>
                <a:ea typeface="+mn-ea"/>
                <a:cs typeface="+mn-cs"/>
              </a:rPr>
              <a:t> de um servidor de buscas de alta performance do projeto </a:t>
            </a:r>
            <a:r>
              <a:rPr lang="pt-BR" sz="1200" b="0" i="0" u="none" strike="noStrike" kern="1200" dirty="0" smtClean="0">
                <a:solidFill>
                  <a:schemeClr val="tx1"/>
                </a:solidFill>
                <a:effectLst/>
                <a:latin typeface="+mn-lt"/>
                <a:ea typeface="+mn-ea"/>
                <a:cs typeface="+mn-cs"/>
                <a:hlinkClick r:id="rId4"/>
              </a:rPr>
              <a:t>Apache </a:t>
            </a:r>
            <a:r>
              <a:rPr lang="pt-BR" sz="1200" b="0" i="0" u="none" strike="noStrike" kern="1200" dirty="0" err="1" smtClean="0">
                <a:solidFill>
                  <a:schemeClr val="tx1"/>
                </a:solidFill>
                <a:effectLst/>
                <a:latin typeface="+mn-lt"/>
                <a:ea typeface="+mn-ea"/>
                <a:cs typeface="+mn-cs"/>
                <a:hlinkClick r:id="rId4"/>
              </a:rPr>
              <a:t>Lucene</a:t>
            </a:r>
            <a:r>
              <a:rPr lang="pt-BR" sz="1200" b="0" i="0" kern="1200" dirty="0" smtClean="0">
                <a:solidFill>
                  <a:schemeClr val="tx1"/>
                </a:solidFill>
                <a:effectLst/>
                <a:latin typeface="+mn-lt"/>
                <a:ea typeface="+mn-ea"/>
                <a:cs typeface="+mn-cs"/>
              </a:rPr>
              <a:t>. É desenvolvido em Java e utiliza o </a:t>
            </a:r>
            <a:r>
              <a:rPr lang="pt-BR" sz="1200" b="0" i="0" u="none" strike="noStrike" kern="1200" dirty="0" err="1" smtClean="0">
                <a:solidFill>
                  <a:schemeClr val="tx1"/>
                </a:solidFill>
                <a:effectLst/>
                <a:latin typeface="+mn-lt"/>
                <a:ea typeface="+mn-ea"/>
                <a:cs typeface="+mn-cs"/>
                <a:hlinkClick r:id="rId5"/>
              </a:rPr>
              <a:t>Lucene</a:t>
            </a:r>
            <a:r>
              <a:rPr lang="pt-BR" sz="1200" b="0" i="0" u="none" strike="noStrike" kern="1200" dirty="0" smtClean="0">
                <a:solidFill>
                  <a:schemeClr val="tx1"/>
                </a:solidFill>
                <a:effectLst/>
                <a:latin typeface="+mn-lt"/>
                <a:ea typeface="+mn-ea"/>
                <a:cs typeface="+mn-cs"/>
                <a:hlinkClick r:id="rId5"/>
              </a:rPr>
              <a:t> Core</a:t>
            </a:r>
            <a:r>
              <a:rPr lang="pt-BR" sz="1200" b="0" i="0" kern="1200" dirty="0" smtClean="0">
                <a:solidFill>
                  <a:schemeClr val="tx1"/>
                </a:solidFill>
                <a:effectLst/>
                <a:latin typeface="+mn-lt"/>
                <a:ea typeface="+mn-ea"/>
                <a:cs typeface="+mn-cs"/>
              </a:rPr>
              <a:t> como base para indexação e busca, além de fornecer </a:t>
            </a:r>
            <a:r>
              <a:rPr lang="pt-BR" sz="1200" b="0" i="0" kern="1200" dirty="0" err="1" smtClean="0">
                <a:solidFill>
                  <a:schemeClr val="tx1"/>
                </a:solidFill>
                <a:effectLst/>
                <a:latin typeface="+mn-lt"/>
                <a:ea typeface="+mn-ea"/>
                <a:cs typeface="+mn-cs"/>
              </a:rPr>
              <a:t>APIs</a:t>
            </a:r>
            <a:r>
              <a:rPr lang="pt-BR" sz="1200" b="0" i="0" kern="1200" dirty="0" smtClean="0">
                <a:solidFill>
                  <a:schemeClr val="tx1"/>
                </a:solidFill>
                <a:effectLst/>
                <a:latin typeface="+mn-lt"/>
                <a:ea typeface="+mn-ea"/>
                <a:cs typeface="+mn-cs"/>
              </a:rPr>
              <a:t> baseadas em </a:t>
            </a:r>
            <a:r>
              <a:rPr lang="pt-BR" sz="1200" b="0" i="0" u="none" strike="noStrike" kern="1200" dirty="0" smtClean="0">
                <a:solidFill>
                  <a:schemeClr val="tx1"/>
                </a:solidFill>
                <a:effectLst/>
                <a:latin typeface="+mn-lt"/>
                <a:ea typeface="+mn-ea"/>
                <a:cs typeface="+mn-cs"/>
                <a:hlinkClick r:id="rId6"/>
              </a:rPr>
              <a:t>REST</a:t>
            </a:r>
            <a:r>
              <a:rPr lang="pt-BR" sz="1200" b="0" i="0" kern="1200" dirty="0" smtClean="0">
                <a:solidFill>
                  <a:schemeClr val="tx1"/>
                </a:solidFill>
                <a:effectLst/>
                <a:latin typeface="+mn-lt"/>
                <a:ea typeface="+mn-ea"/>
                <a:cs typeface="+mn-cs"/>
              </a:rPr>
              <a:t> o que lhe permite ser integrado a praticamente qualquer linguagem de programação.</a:t>
            </a:r>
          </a:p>
          <a:p>
            <a:pPr fontAlgn="base"/>
            <a:r>
              <a:rPr lang="pt-BR" sz="1200" b="0" i="0" kern="1200" dirty="0" smtClean="0">
                <a:solidFill>
                  <a:schemeClr val="tx1"/>
                </a:solidFill>
                <a:effectLst/>
                <a:latin typeface="+mn-lt"/>
                <a:ea typeface="+mn-ea"/>
                <a:cs typeface="+mn-cs"/>
              </a:rPr>
              <a:t>Busca Textual;</a:t>
            </a:r>
          </a:p>
          <a:p>
            <a:pPr fontAlgn="base"/>
            <a:r>
              <a:rPr lang="pt-BR" sz="1200" b="0" i="0" kern="1200" dirty="0" smtClean="0">
                <a:solidFill>
                  <a:schemeClr val="tx1"/>
                </a:solidFill>
                <a:effectLst/>
                <a:latin typeface="+mn-lt"/>
                <a:ea typeface="+mn-ea"/>
                <a:cs typeface="+mn-cs"/>
              </a:rPr>
              <a:t>Busca </a:t>
            </a:r>
            <a:r>
              <a:rPr lang="pt-BR" sz="1200" b="0" i="0" kern="1200" dirty="0" err="1" smtClean="0">
                <a:solidFill>
                  <a:schemeClr val="tx1"/>
                </a:solidFill>
                <a:effectLst/>
                <a:latin typeface="+mn-lt"/>
                <a:ea typeface="+mn-ea"/>
                <a:cs typeface="+mn-cs"/>
              </a:rPr>
              <a:t>Geoespacial</a:t>
            </a:r>
            <a:r>
              <a:rPr lang="pt-BR" sz="1200" b="0" i="0" kern="1200" dirty="0" smtClean="0">
                <a:solidFill>
                  <a:schemeClr val="tx1"/>
                </a:solidFill>
                <a:effectLst/>
                <a:latin typeface="+mn-lt"/>
                <a:ea typeface="+mn-ea"/>
                <a:cs typeface="+mn-cs"/>
              </a:rPr>
              <a:t>;</a:t>
            </a:r>
          </a:p>
          <a:p>
            <a:pPr fontAlgn="base"/>
            <a:r>
              <a:rPr lang="pt-BR" sz="1200" b="0" i="0" kern="1200" dirty="0" smtClean="0">
                <a:solidFill>
                  <a:schemeClr val="tx1"/>
                </a:solidFill>
                <a:effectLst/>
                <a:latin typeface="+mn-lt"/>
                <a:ea typeface="+mn-ea"/>
                <a:cs typeface="+mn-cs"/>
              </a:rPr>
              <a:t>Destaque de Termos;</a:t>
            </a:r>
          </a:p>
          <a:p>
            <a:pPr fontAlgn="base"/>
            <a:r>
              <a:rPr lang="pt-BR" sz="1200" b="0" i="0" kern="1200" dirty="0" smtClean="0">
                <a:solidFill>
                  <a:schemeClr val="tx1"/>
                </a:solidFill>
                <a:effectLst/>
                <a:latin typeface="+mn-lt"/>
                <a:ea typeface="+mn-ea"/>
                <a:cs typeface="+mn-cs"/>
              </a:rPr>
              <a:t>Busca facetada;</a:t>
            </a:r>
          </a:p>
          <a:p>
            <a:pPr fontAlgn="base"/>
            <a:r>
              <a:rPr lang="pt-BR" sz="1200" b="0" i="0" kern="1200" dirty="0" smtClean="0">
                <a:solidFill>
                  <a:schemeClr val="tx1"/>
                </a:solidFill>
                <a:effectLst/>
                <a:latin typeface="+mn-lt"/>
                <a:ea typeface="+mn-ea"/>
                <a:cs typeface="+mn-cs"/>
              </a:rPr>
              <a:t>Integração com Banco de Dados;</a:t>
            </a:r>
          </a:p>
          <a:p>
            <a:pPr fontAlgn="base"/>
            <a:r>
              <a:rPr lang="pt-BR" sz="1200" b="0" i="0" kern="1200" dirty="0" smtClean="0">
                <a:solidFill>
                  <a:schemeClr val="tx1"/>
                </a:solidFill>
                <a:effectLst/>
                <a:latin typeface="+mn-lt"/>
                <a:ea typeface="+mn-ea"/>
                <a:cs typeface="+mn-cs"/>
              </a:rPr>
              <a:t>Manipulação de </a:t>
            </a:r>
            <a:r>
              <a:rPr lang="pt-BR" sz="1200" b="0" i="0" kern="1200" dirty="0" err="1" smtClean="0">
                <a:solidFill>
                  <a:schemeClr val="tx1"/>
                </a:solidFill>
                <a:effectLst/>
                <a:latin typeface="+mn-lt"/>
                <a:ea typeface="+mn-ea"/>
                <a:cs typeface="+mn-cs"/>
              </a:rPr>
              <a:t>rich</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documents</a:t>
            </a:r>
            <a:r>
              <a:rPr lang="pt-BR" sz="1200" b="0" i="0" kern="1200" dirty="0" smtClean="0">
                <a:solidFill>
                  <a:schemeClr val="tx1"/>
                </a:solidFill>
                <a:effectLst/>
                <a:latin typeface="+mn-lt"/>
                <a:ea typeface="+mn-ea"/>
                <a:cs typeface="+mn-cs"/>
              </a:rPr>
              <a:t> como </a:t>
            </a:r>
            <a:r>
              <a:rPr lang="pt-BR" sz="1200" b="0" i="0" kern="1200" dirty="0" err="1" smtClean="0">
                <a:solidFill>
                  <a:schemeClr val="tx1"/>
                </a:solidFill>
                <a:effectLst/>
                <a:latin typeface="+mn-lt"/>
                <a:ea typeface="+mn-ea"/>
                <a:cs typeface="+mn-cs"/>
              </a:rPr>
              <a:t>PDFs</a:t>
            </a:r>
            <a:r>
              <a:rPr lang="pt-BR" sz="1200" b="0" i="0" kern="1200" dirty="0" smtClean="0">
                <a:solidFill>
                  <a:schemeClr val="tx1"/>
                </a:solidFill>
                <a:effectLst/>
                <a:latin typeface="+mn-lt"/>
                <a:ea typeface="+mn-ea"/>
                <a:cs typeface="+mn-cs"/>
              </a:rPr>
              <a:t> ou </a:t>
            </a:r>
            <a:r>
              <a:rPr lang="pt-BR" sz="1200" b="0" i="0" kern="1200" dirty="0" err="1" smtClean="0">
                <a:solidFill>
                  <a:schemeClr val="tx1"/>
                </a:solidFill>
                <a:effectLst/>
                <a:latin typeface="+mn-lt"/>
                <a:ea typeface="+mn-ea"/>
                <a:cs typeface="+mn-cs"/>
              </a:rPr>
              <a:t>DOCs</a:t>
            </a:r>
            <a:r>
              <a:rPr lang="pt-BR" sz="1200" b="0" i="0" kern="1200" dirty="0" smtClean="0">
                <a:solidFill>
                  <a:schemeClr val="tx1"/>
                </a:solidFill>
                <a:effectLst/>
                <a:latin typeface="+mn-lt"/>
                <a:ea typeface="+mn-ea"/>
                <a:cs typeface="+mn-cs"/>
              </a:rPr>
              <a:t>;</a:t>
            </a:r>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12</a:t>
            </a:fld>
            <a:endParaRPr lang="en-GB"/>
          </a:p>
        </p:txBody>
      </p:sp>
    </p:spTree>
    <p:extLst>
      <p:ext uri="{BB962C8B-B14F-4D97-AF65-F5344CB8AC3E}">
        <p14:creationId xmlns:p14="http://schemas.microsoft.com/office/powerpoint/2010/main" val="2152504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i="0" kern="1200" dirty="0" smtClean="0">
                <a:solidFill>
                  <a:schemeClr val="tx1"/>
                </a:solidFill>
                <a:effectLst/>
                <a:latin typeface="+mn-lt"/>
                <a:ea typeface="+mn-ea"/>
                <a:cs typeface="+mn-cs"/>
              </a:rPr>
              <a:t>A </a:t>
            </a:r>
            <a:r>
              <a:rPr lang="pt-BR" sz="1200" b="1" i="0" kern="1200" dirty="0" err="1" smtClean="0">
                <a:solidFill>
                  <a:schemeClr val="tx1"/>
                </a:solidFill>
                <a:effectLst/>
                <a:latin typeface="+mn-lt"/>
                <a:ea typeface="+mn-ea"/>
                <a:cs typeface="+mn-cs"/>
              </a:rPr>
              <a:t>Isilon</a:t>
            </a:r>
            <a:r>
              <a:rPr lang="pt-BR" sz="1200" b="0" i="0" kern="1200" dirty="0" smtClean="0">
                <a:solidFill>
                  <a:schemeClr val="tx1"/>
                </a:solidFill>
                <a:effectLst/>
                <a:latin typeface="+mn-lt"/>
                <a:ea typeface="+mn-ea"/>
                <a:cs typeface="+mn-cs"/>
              </a:rPr>
              <a:t> é uma plataforma de </a:t>
            </a:r>
            <a:r>
              <a:rPr lang="pt-BR" sz="1200" b="0" i="0" u="none" strike="noStrike" kern="1200" dirty="0" smtClean="0">
                <a:solidFill>
                  <a:schemeClr val="tx1"/>
                </a:solidFill>
                <a:effectLst/>
                <a:latin typeface="+mn-lt"/>
                <a:ea typeface="+mn-ea"/>
                <a:cs typeface="+mn-cs"/>
                <a:hlinkClick r:id="rId3" tooltip="Armazenamento em rede"/>
              </a:rPr>
              <a:t>armazenamento em rede</a:t>
            </a:r>
            <a:r>
              <a:rPr lang="pt-BR" sz="1200" b="0" i="0" kern="1200" dirty="0" smtClean="0">
                <a:solidFill>
                  <a:schemeClr val="tx1"/>
                </a:solidFill>
                <a:effectLst/>
                <a:latin typeface="+mn-lt"/>
                <a:ea typeface="+mn-ea"/>
                <a:cs typeface="+mn-cs"/>
              </a:rPr>
              <a:t> , oferecida pela </a:t>
            </a:r>
            <a:r>
              <a:rPr lang="pt-BR" sz="1200" b="0" i="0" u="none" strike="noStrike" kern="1200" dirty="0" smtClean="0">
                <a:solidFill>
                  <a:schemeClr val="tx1"/>
                </a:solidFill>
                <a:effectLst/>
                <a:latin typeface="+mn-lt"/>
                <a:ea typeface="+mn-ea"/>
                <a:cs typeface="+mn-cs"/>
                <a:hlinkClick r:id="rId4" tooltip="EMC Corporation"/>
              </a:rPr>
              <a:t>EMC Corporation</a:t>
            </a:r>
            <a:r>
              <a:rPr lang="pt-BR" sz="1200" b="0" i="0" kern="1200" dirty="0" smtClean="0">
                <a:solidFill>
                  <a:schemeClr val="tx1"/>
                </a:solidFill>
                <a:effectLst/>
                <a:latin typeface="+mn-lt"/>
                <a:ea typeface="+mn-ea"/>
                <a:cs typeface="+mn-cs"/>
              </a:rPr>
              <a:t> para armazenamento, backup e arquivamento de </a:t>
            </a:r>
            <a:r>
              <a:rPr lang="pt-BR" sz="1200" b="0" i="0" u="none" strike="noStrike" kern="1200" dirty="0" smtClean="0">
                <a:solidFill>
                  <a:schemeClr val="tx1"/>
                </a:solidFill>
                <a:effectLst/>
                <a:latin typeface="+mn-lt"/>
                <a:ea typeface="+mn-ea"/>
                <a:cs typeface="+mn-cs"/>
                <a:hlinkClick r:id="rId5" tooltip="Dados não estruturados"/>
              </a:rPr>
              <a:t>dados não estruturados</a:t>
            </a:r>
            <a:r>
              <a:rPr lang="pt-BR" sz="1200" b="0" i="0" kern="1200" dirty="0" smtClean="0">
                <a:solidFill>
                  <a:schemeClr val="tx1"/>
                </a:solidFill>
                <a:effectLst/>
                <a:latin typeface="+mn-lt"/>
                <a:ea typeface="+mn-ea"/>
                <a:cs typeface="+mn-cs"/>
              </a:rPr>
              <a:t> de alto volume. </a:t>
            </a:r>
            <a:r>
              <a:rPr lang="pt-BR" sz="1200" b="0" i="0" u="none" strike="noStrike" kern="1200" baseline="30000" dirty="0" smtClean="0">
                <a:solidFill>
                  <a:schemeClr val="tx1"/>
                </a:solidFill>
                <a:effectLst/>
                <a:latin typeface="+mn-lt"/>
                <a:ea typeface="+mn-ea"/>
                <a:cs typeface="+mn-cs"/>
                <a:hlinkClick r:id="rId6"/>
              </a:rPr>
              <a:t>[1]</a:t>
            </a:r>
            <a:r>
              <a:rPr lang="pt-BR" sz="1200" b="0" i="0" kern="1200" dirty="0" smtClean="0">
                <a:solidFill>
                  <a:schemeClr val="tx1"/>
                </a:solidFill>
                <a:effectLst/>
                <a:latin typeface="+mn-lt"/>
                <a:ea typeface="+mn-ea"/>
                <a:cs typeface="+mn-cs"/>
              </a:rPr>
              <a:t> Ele fornece uma matriz de armazenamento baseada em cluster baseada em hardware padrão do setor e é escalável para 50 </a:t>
            </a:r>
            <a:r>
              <a:rPr lang="pt-BR" sz="1200" b="0" i="0" u="none" strike="noStrike" kern="1200" dirty="0" err="1" smtClean="0">
                <a:solidFill>
                  <a:schemeClr val="tx1"/>
                </a:solidFill>
                <a:effectLst/>
                <a:latin typeface="+mn-lt"/>
                <a:ea typeface="+mn-ea"/>
                <a:cs typeface="+mn-cs"/>
                <a:hlinkClick r:id="rId7" tooltip="Petabyte"/>
              </a:rPr>
              <a:t>petabytes</a:t>
            </a:r>
            <a:r>
              <a:rPr lang="pt-BR" sz="1200" b="0" i="0" kern="1200" dirty="0" smtClean="0">
                <a:solidFill>
                  <a:schemeClr val="tx1"/>
                </a:solidFill>
                <a:effectLst/>
                <a:latin typeface="+mn-lt"/>
                <a:ea typeface="+mn-ea"/>
                <a:cs typeface="+mn-cs"/>
              </a:rPr>
              <a:t> em um único sistema de arquivos usando seu </a:t>
            </a:r>
            <a:r>
              <a:rPr lang="pt-BR" sz="1200" b="0" i="0" u="none" strike="noStrike" kern="1200" dirty="0" smtClean="0">
                <a:solidFill>
                  <a:schemeClr val="tx1"/>
                </a:solidFill>
                <a:effectLst/>
                <a:latin typeface="+mn-lt"/>
                <a:ea typeface="+mn-ea"/>
                <a:cs typeface="+mn-cs"/>
                <a:hlinkClick r:id="rId8" tooltip="Sistema de arquivo"/>
              </a:rPr>
              <a:t>sistema de arquivos</a:t>
            </a:r>
            <a:r>
              <a:rPr lang="pt-BR" sz="1200" b="0" i="0" kern="1200" dirty="0" smtClean="0">
                <a:solidFill>
                  <a:schemeClr val="tx1"/>
                </a:solidFill>
                <a:effectLst/>
                <a:latin typeface="+mn-lt"/>
                <a:ea typeface="+mn-ea"/>
                <a:cs typeface="+mn-cs"/>
              </a:rPr>
              <a:t> </a:t>
            </a:r>
            <a:r>
              <a:rPr lang="pt-BR" sz="1200" b="0" i="0" u="none" strike="noStrike" kern="1200" dirty="0" err="1" smtClean="0">
                <a:solidFill>
                  <a:schemeClr val="tx1"/>
                </a:solidFill>
                <a:effectLst/>
                <a:latin typeface="+mn-lt"/>
                <a:ea typeface="+mn-ea"/>
                <a:cs typeface="+mn-cs"/>
                <a:hlinkClick r:id="rId9" tooltip="OneFS"/>
              </a:rPr>
              <a:t>OneFS</a:t>
            </a:r>
            <a:r>
              <a:rPr lang="pt-BR" sz="1200" b="0" i="0" kern="1200" dirty="0" smtClean="0">
                <a:solidFill>
                  <a:schemeClr val="tx1"/>
                </a:solidFill>
                <a:effectLst/>
                <a:latin typeface="+mn-lt"/>
                <a:ea typeface="+mn-ea"/>
                <a:cs typeface="+mn-cs"/>
              </a:rPr>
              <a:t> com o </a:t>
            </a:r>
            <a:r>
              <a:rPr lang="pt-BR" sz="1200" b="0" i="0" u="none" strike="noStrike" kern="1200" dirty="0" err="1" smtClean="0">
                <a:solidFill>
                  <a:schemeClr val="tx1"/>
                </a:solidFill>
                <a:effectLst/>
                <a:latin typeface="+mn-lt"/>
                <a:ea typeface="+mn-ea"/>
                <a:cs typeface="+mn-cs"/>
                <a:hlinkClick r:id="rId10" tooltip="FreeBSD"/>
              </a:rPr>
              <a:t>FreeBSD</a:t>
            </a:r>
            <a:r>
              <a:rPr lang="pt-BR" sz="1200" b="0" i="0" kern="1200" dirty="0" smtClean="0">
                <a:solidFill>
                  <a:schemeClr val="tx1"/>
                </a:solidFill>
                <a:effectLst/>
                <a:latin typeface="+mn-lt"/>
                <a:ea typeface="+mn-ea"/>
                <a:cs typeface="+mn-cs"/>
              </a:rPr>
              <a:t> . </a:t>
            </a:r>
            <a:r>
              <a:rPr lang="pt-BR" sz="1200" b="0" i="0" u="none" strike="noStrike" kern="1200" baseline="30000" dirty="0" smtClean="0">
                <a:solidFill>
                  <a:schemeClr val="tx1"/>
                </a:solidFill>
                <a:effectLst/>
                <a:latin typeface="+mn-lt"/>
                <a:ea typeface="+mn-ea"/>
                <a:cs typeface="+mn-cs"/>
                <a:hlinkClick r:id="rId11"/>
              </a:rPr>
              <a:t>[2]</a:t>
            </a:r>
            <a:endParaRPr lang="pt-BR" sz="1200" b="0" i="0" u="none" strike="noStrike" kern="1200" baseline="300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Ofertas recentes entre a EMC </a:t>
            </a:r>
            <a:r>
              <a:rPr lang="pt-BR" sz="1200" b="0" i="0" kern="1200" dirty="0" err="1" smtClean="0">
                <a:solidFill>
                  <a:schemeClr val="tx1"/>
                </a:solidFill>
                <a:effectLst/>
                <a:latin typeface="+mn-lt"/>
                <a:ea typeface="+mn-ea"/>
                <a:cs typeface="+mn-cs"/>
              </a:rPr>
              <a:t>ea</a:t>
            </a:r>
            <a:r>
              <a:rPr lang="pt-BR" sz="1200" b="0" i="0" kern="1200" dirty="0" smtClean="0">
                <a:solidFill>
                  <a:schemeClr val="tx1"/>
                </a:solidFill>
                <a:effectLst/>
                <a:latin typeface="+mn-lt"/>
                <a:ea typeface="+mn-ea"/>
                <a:cs typeface="+mn-cs"/>
              </a:rPr>
              <a:t> </a:t>
            </a:r>
            <a:r>
              <a:rPr lang="pt-BR" sz="1200" b="0" i="0" u="none" strike="noStrike" kern="1200" dirty="0" err="1" smtClean="0">
                <a:solidFill>
                  <a:schemeClr val="tx1"/>
                </a:solidFill>
                <a:effectLst/>
                <a:latin typeface="+mn-lt"/>
                <a:ea typeface="+mn-ea"/>
                <a:cs typeface="+mn-cs"/>
                <a:hlinkClick r:id="rId12" tooltip="Cloudera"/>
              </a:rPr>
              <a:t>Cloudera</a:t>
            </a:r>
            <a:r>
              <a:rPr lang="pt-BR" sz="1200" b="0" i="0" kern="1200" dirty="0" smtClean="0">
                <a:solidFill>
                  <a:schemeClr val="tx1"/>
                </a:solidFill>
                <a:effectLst/>
                <a:latin typeface="+mn-lt"/>
                <a:ea typeface="+mn-ea"/>
                <a:cs typeface="+mn-cs"/>
              </a:rPr>
              <a:t> permitirão que o kit </a:t>
            </a:r>
            <a:r>
              <a:rPr lang="pt-BR" sz="1200" b="0" i="0" kern="1200" dirty="0" err="1" smtClean="0">
                <a:solidFill>
                  <a:schemeClr val="tx1"/>
                </a:solidFill>
                <a:effectLst/>
                <a:latin typeface="+mn-lt"/>
                <a:ea typeface="+mn-ea"/>
                <a:cs typeface="+mn-cs"/>
              </a:rPr>
              <a:t>Cloudera</a:t>
            </a:r>
            <a:r>
              <a:rPr lang="pt-BR" sz="1200" b="0" i="0" kern="1200" dirty="0" smtClean="0">
                <a:solidFill>
                  <a:schemeClr val="tx1"/>
                </a:solidFill>
                <a:effectLst/>
                <a:latin typeface="+mn-lt"/>
                <a:ea typeface="+mn-ea"/>
                <a:cs typeface="+mn-cs"/>
              </a:rPr>
              <a:t> Enterprise </a:t>
            </a:r>
            <a:r>
              <a:rPr lang="pt-BR" sz="1200" b="0" i="0" u="none" strike="noStrike" kern="1200" dirty="0" smtClean="0">
                <a:solidFill>
                  <a:schemeClr val="tx1"/>
                </a:solidFill>
                <a:effectLst/>
                <a:latin typeface="+mn-lt"/>
                <a:ea typeface="+mn-ea"/>
                <a:cs typeface="+mn-cs"/>
                <a:hlinkClick r:id="rId13" tooltip="Apache Hadoop"/>
              </a:rPr>
              <a:t>Hadoop</a:t>
            </a:r>
            <a:r>
              <a:rPr lang="pt-BR" sz="1200" b="0" i="0" kern="1200" dirty="0" smtClean="0">
                <a:solidFill>
                  <a:schemeClr val="tx1"/>
                </a:solidFill>
                <a:effectLst/>
                <a:latin typeface="+mn-lt"/>
                <a:ea typeface="+mn-ea"/>
                <a:cs typeface="+mn-cs"/>
              </a:rPr>
              <a:t> seja vendido diretamente da EMC</a:t>
            </a:r>
          </a:p>
          <a:p>
            <a:endParaRPr lang="pt-BR" sz="1200" b="0" i="0" kern="1200" baseline="0" dirty="0" smtClean="0">
              <a:solidFill>
                <a:schemeClr val="tx1"/>
              </a:solidFill>
              <a:effectLst/>
              <a:latin typeface="+mn-lt"/>
              <a:ea typeface="+mn-ea"/>
              <a:cs typeface="+mn-cs"/>
            </a:endParaRPr>
          </a:p>
          <a:p>
            <a:r>
              <a:rPr lang="pt-BR" sz="1200" b="0" i="0" kern="1200" dirty="0" err="1" smtClean="0">
                <a:solidFill>
                  <a:schemeClr val="tx1"/>
                </a:solidFill>
                <a:effectLst/>
                <a:latin typeface="+mn-lt"/>
                <a:ea typeface="+mn-ea"/>
                <a:cs typeface="+mn-cs"/>
              </a:rPr>
              <a:t>MapR</a:t>
            </a:r>
            <a:r>
              <a:rPr lang="pt-BR" sz="1200" b="0" i="0" kern="1200" dirty="0" smtClean="0">
                <a:solidFill>
                  <a:schemeClr val="tx1"/>
                </a:solidFill>
                <a:effectLst/>
                <a:latin typeface="+mn-lt"/>
                <a:ea typeface="+mn-ea"/>
                <a:cs typeface="+mn-cs"/>
              </a:rPr>
              <a:t> FS é um sistema de arquivos de cluster na medida em que fornece acesso uniforme de / para arquivos e outros objetos, como tabelas usando um espaço de nome universal acessível a partir de qualquer cliente do sistema. O controle de acesso também é fornecido para arquivos, tabelas e fluxos usando </a:t>
            </a:r>
            <a:r>
              <a:rPr lang="pt-BR" sz="1200" b="0" i="0" u="none" strike="noStrike" kern="1200" dirty="0" smtClean="0">
                <a:solidFill>
                  <a:schemeClr val="tx1"/>
                </a:solidFill>
                <a:effectLst/>
                <a:latin typeface="+mn-lt"/>
                <a:ea typeface="+mn-ea"/>
                <a:cs typeface="+mn-cs"/>
                <a:hlinkClick r:id="rId14" tooltip="Expressão de controle de acesso"/>
              </a:rPr>
              <a:t>expressões de controle de acesso</a:t>
            </a:r>
            <a:r>
              <a:rPr lang="pt-BR" sz="1200" b="0" i="0" kern="1200" dirty="0" smtClean="0">
                <a:solidFill>
                  <a:schemeClr val="tx1"/>
                </a:solidFill>
                <a:effectLst/>
                <a:latin typeface="+mn-lt"/>
                <a:ea typeface="+mn-ea"/>
                <a:cs typeface="+mn-cs"/>
              </a:rPr>
              <a:t> , que são uma extensão da </a:t>
            </a:r>
            <a:r>
              <a:rPr lang="pt-BR" sz="1200" b="0" i="0" u="none" strike="noStrike" kern="1200" dirty="0" smtClean="0">
                <a:solidFill>
                  <a:schemeClr val="tx1"/>
                </a:solidFill>
                <a:effectLst/>
                <a:latin typeface="+mn-lt"/>
                <a:ea typeface="+mn-ea"/>
                <a:cs typeface="+mn-cs"/>
                <a:hlinkClick r:id="rId15" tooltip="Lista de controle de acesso"/>
              </a:rPr>
              <a:t>lista de controle de acesso</a:t>
            </a:r>
            <a:r>
              <a:rPr lang="pt-BR" sz="1200" b="0" i="0" kern="1200" dirty="0" smtClean="0">
                <a:solidFill>
                  <a:schemeClr val="tx1"/>
                </a:solidFill>
                <a:effectLst/>
                <a:latin typeface="+mn-lt"/>
                <a:ea typeface="+mn-ea"/>
                <a:cs typeface="+mn-cs"/>
              </a:rPr>
              <a:t> mais comum (e limitada) para permitir que as permissões sejam compostas não somente por listas de usuários ou grupos permitidos, mas em vez disso Permitir combinações booleanas de ID de usuário e grupos.</a:t>
            </a:r>
          </a:p>
          <a:p>
            <a:endParaRPr lang="pt-BR" sz="1200" b="0" i="0" kern="1200" baseline="0" dirty="0" smtClean="0">
              <a:solidFill>
                <a:schemeClr val="tx1"/>
              </a:solidFill>
              <a:effectLst/>
              <a:latin typeface="+mn-lt"/>
              <a:ea typeface="+mn-ea"/>
              <a:cs typeface="+mn-cs"/>
            </a:endParaRPr>
          </a:p>
          <a:p>
            <a:pPr fontAlgn="base"/>
            <a:r>
              <a:rPr lang="pt-BR" sz="1200" b="0" i="0" kern="1200" dirty="0" smtClean="0">
                <a:solidFill>
                  <a:schemeClr val="tx1"/>
                </a:solidFill>
                <a:effectLst/>
                <a:latin typeface="+mn-lt"/>
                <a:ea typeface="+mn-ea"/>
                <a:cs typeface="+mn-cs"/>
              </a:rPr>
              <a:t>O Big SQL é um mecanismo de SQL de processamento paralelo massivo (MPP) que é implementado diretamente no cluster físico do Hadoop </a:t>
            </a:r>
            <a:r>
              <a:rPr lang="pt-BR" sz="1200" b="0" i="0" kern="1200" dirty="0" err="1" smtClean="0">
                <a:solidFill>
                  <a:schemeClr val="tx1"/>
                </a:solidFill>
                <a:effectLst/>
                <a:latin typeface="+mn-lt"/>
                <a:ea typeface="+mn-ea"/>
                <a:cs typeface="+mn-cs"/>
              </a:rPr>
              <a:t>Distributed</a:t>
            </a:r>
            <a:r>
              <a:rPr lang="pt-BR" sz="1200" b="0" i="0" kern="1200" dirty="0" smtClean="0">
                <a:solidFill>
                  <a:schemeClr val="tx1"/>
                </a:solidFill>
                <a:effectLst/>
                <a:latin typeface="+mn-lt"/>
                <a:ea typeface="+mn-ea"/>
                <a:cs typeface="+mn-cs"/>
              </a:rPr>
              <a:t> File System (HDFS).</a:t>
            </a:r>
          </a:p>
          <a:p>
            <a:pPr fontAlgn="base"/>
            <a:r>
              <a:rPr lang="pt-BR" sz="1200" b="0" i="0" kern="1200" dirty="0" smtClean="0">
                <a:solidFill>
                  <a:schemeClr val="tx1"/>
                </a:solidFill>
                <a:effectLst/>
                <a:latin typeface="+mn-lt"/>
                <a:ea typeface="+mn-ea"/>
                <a:cs typeface="+mn-cs"/>
              </a:rPr>
              <a:t>Este mecanismo SQL direciona o processamento para os mesmos nós que mantêm os dados. O Big SQL utiliza uma infraestrutura de execução paralela de baixa latência que acessa dados do Hadoop nativamente para leitura e gravação.</a:t>
            </a:r>
          </a:p>
          <a:p>
            <a:endParaRPr lang="en-GB" b="0" baseline="0" dirty="0" smtClean="0">
              <a:latin typeface="Arial" panose="020B0604020202020204" pitchFamily="34" charset="0"/>
              <a:cs typeface="Arial" panose="020B0604020202020204" pitchFamily="34" charset="0"/>
            </a:endParaRPr>
          </a:p>
          <a:p>
            <a:r>
              <a:rPr lang="pt-BR" sz="1200" b="0" i="0" kern="1200" dirty="0" smtClean="0">
                <a:solidFill>
                  <a:schemeClr val="tx1"/>
                </a:solidFill>
                <a:effectLst/>
                <a:latin typeface="+mn-lt"/>
                <a:ea typeface="+mn-ea"/>
                <a:cs typeface="+mn-cs"/>
              </a:rPr>
              <a:t>O </a:t>
            </a:r>
            <a:r>
              <a:rPr lang="pt-BR" sz="1200" b="0" i="0" kern="1200" dirty="0" err="1" smtClean="0">
                <a:solidFill>
                  <a:schemeClr val="tx1"/>
                </a:solidFill>
                <a:effectLst/>
                <a:latin typeface="+mn-lt"/>
                <a:ea typeface="+mn-ea"/>
                <a:cs typeface="+mn-cs"/>
              </a:rPr>
              <a:t>Amazon</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Simple</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Storage</a:t>
            </a:r>
            <a:r>
              <a:rPr lang="pt-BR" sz="1200" b="0" i="0" kern="1200" dirty="0" smtClean="0">
                <a:solidFill>
                  <a:schemeClr val="tx1"/>
                </a:solidFill>
                <a:effectLst/>
                <a:latin typeface="+mn-lt"/>
                <a:ea typeface="+mn-ea"/>
                <a:cs typeface="+mn-cs"/>
              </a:rPr>
              <a:t> Service (</a:t>
            </a:r>
            <a:r>
              <a:rPr lang="pt-BR" sz="1200" b="0" i="0" kern="1200" dirty="0" err="1" smtClean="0">
                <a:solidFill>
                  <a:schemeClr val="tx1"/>
                </a:solidFill>
                <a:effectLst/>
                <a:latin typeface="+mn-lt"/>
                <a:ea typeface="+mn-ea"/>
                <a:cs typeface="+mn-cs"/>
              </a:rPr>
              <a:t>Amazon</a:t>
            </a:r>
            <a:r>
              <a:rPr lang="pt-BR" sz="1200" b="0" i="0" kern="1200" dirty="0" smtClean="0">
                <a:solidFill>
                  <a:schemeClr val="tx1"/>
                </a:solidFill>
                <a:effectLst/>
                <a:latin typeface="+mn-lt"/>
                <a:ea typeface="+mn-ea"/>
                <a:cs typeface="+mn-cs"/>
              </a:rPr>
              <a:t> S3) é um armazenamento de objetos com uma interface de web </a:t>
            </a:r>
            <a:r>
              <a:rPr lang="pt-BR" sz="1200" b="0" i="0" kern="1200" dirty="0" err="1" smtClean="0">
                <a:solidFill>
                  <a:schemeClr val="tx1"/>
                </a:solidFill>
                <a:effectLst/>
                <a:latin typeface="+mn-lt"/>
                <a:ea typeface="+mn-ea"/>
                <a:cs typeface="+mn-cs"/>
              </a:rPr>
              <a:t>service</a:t>
            </a:r>
            <a:r>
              <a:rPr lang="pt-BR" sz="1200" b="0" i="0" kern="1200" dirty="0" smtClean="0">
                <a:solidFill>
                  <a:schemeClr val="tx1"/>
                </a:solidFill>
                <a:effectLst/>
                <a:latin typeface="+mn-lt"/>
                <a:ea typeface="+mn-ea"/>
                <a:cs typeface="+mn-cs"/>
              </a:rPr>
              <a:t> simples para armazenar e recuperar qualquer volume de dados de qualquer parte da web. Ele foi projetado para oferecer uma durabilidade de 99,999999999% e escalar mais de 1 trilhão de objetos em todo o mundo.</a:t>
            </a:r>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13</a:t>
            </a:fld>
            <a:endParaRPr lang="en-GB"/>
          </a:p>
        </p:txBody>
      </p:sp>
    </p:spTree>
    <p:extLst>
      <p:ext uri="{BB962C8B-B14F-4D97-AF65-F5344CB8AC3E}">
        <p14:creationId xmlns:p14="http://schemas.microsoft.com/office/powerpoint/2010/main" val="1386394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Para atender às necessidades das empresas para implantar o Hadoop para domesticar o Big Data, várias empresas apresentaram modelos de distribuição comercial para o Hadoop. As distribuições comerciais de Hadoop são categorizadas principalmente em três tipos principais. Eles são os seguintes:</a:t>
            </a:r>
          </a:p>
          <a:p>
            <a:r>
              <a:rPr lang="pt-BR" sz="1200" b="0" i="0" kern="1200" dirty="0" smtClean="0">
                <a:solidFill>
                  <a:schemeClr val="tx1"/>
                </a:solidFill>
                <a:effectLst/>
                <a:latin typeface="+mn-lt"/>
                <a:ea typeface="+mn-ea"/>
                <a:cs typeface="+mn-cs"/>
              </a:rPr>
              <a:t>Distribuições que oferecem apoio pago e treinamento para o Apache Hadoop (por exemplo, </a:t>
            </a:r>
            <a:r>
              <a:rPr lang="pt-BR" sz="1200" b="0" i="0" kern="1200" dirty="0" err="1" smtClean="0">
                <a:solidFill>
                  <a:schemeClr val="tx1"/>
                </a:solidFill>
                <a:effectLst/>
                <a:latin typeface="+mn-lt"/>
                <a:ea typeface="+mn-ea"/>
                <a:cs typeface="+mn-cs"/>
              </a:rPr>
              <a:t>Cloudera</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HortonWorks</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MapR</a:t>
            </a:r>
            <a:r>
              <a:rPr lang="pt-BR" sz="1200" b="0" i="0" kern="1200" dirty="0" smtClean="0">
                <a:solidFill>
                  <a:schemeClr val="tx1"/>
                </a:solidFill>
                <a:effectLst/>
                <a:latin typeface="+mn-lt"/>
                <a:ea typeface="+mn-ea"/>
                <a:cs typeface="+mn-cs"/>
              </a:rPr>
              <a:t>, IBM, etc.).</a:t>
            </a:r>
          </a:p>
          <a:p>
            <a:r>
              <a:rPr lang="pt-BR" sz="1200" b="0" i="0" kern="1200" dirty="0" smtClean="0">
                <a:solidFill>
                  <a:schemeClr val="tx1"/>
                </a:solidFill>
                <a:effectLst/>
                <a:latin typeface="+mn-lt"/>
                <a:ea typeface="+mn-ea"/>
                <a:cs typeface="+mn-cs"/>
              </a:rPr>
              <a:t>Distribuições que oferecem um conjunto de ferramentas de suporte para implantação e gerenciamento de Apache Hadoop como alternativa (por exemplo, </a:t>
            </a:r>
            <a:r>
              <a:rPr lang="pt-BR" sz="1200" b="0" i="0" kern="1200" dirty="0" err="1" smtClean="0">
                <a:solidFill>
                  <a:schemeClr val="tx1"/>
                </a:solidFill>
                <a:effectLst/>
                <a:latin typeface="+mn-lt"/>
                <a:ea typeface="+mn-ea"/>
                <a:cs typeface="+mn-cs"/>
              </a:rPr>
              <a:t>Cloudera</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HortonWorks</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MapR</a:t>
            </a:r>
            <a:r>
              <a:rPr lang="pt-BR" sz="1200" b="0" i="0" kern="1200" dirty="0" smtClean="0">
                <a:solidFill>
                  <a:schemeClr val="tx1"/>
                </a:solidFill>
                <a:effectLst/>
                <a:latin typeface="+mn-lt"/>
                <a:ea typeface="+mn-ea"/>
                <a:cs typeface="+mn-cs"/>
              </a:rPr>
              <a:t>).</a:t>
            </a:r>
          </a:p>
          <a:p>
            <a:r>
              <a:rPr lang="pt-BR" sz="1200" b="0" i="0" kern="1200" dirty="0" smtClean="0">
                <a:solidFill>
                  <a:schemeClr val="tx1"/>
                </a:solidFill>
                <a:effectLst/>
                <a:latin typeface="+mn-lt"/>
                <a:ea typeface="+mn-ea"/>
                <a:cs typeface="+mn-cs"/>
              </a:rPr>
              <a:t>Distribuições que permitem adicionar recursos e códigos específicos do fornecedor, aprimoramentos pagos, aprimorar ou personalizar a implantação do Apache Hadoop e alinhá-lo às necessidades do negócio (por exemplo, </a:t>
            </a:r>
            <a:r>
              <a:rPr lang="pt-BR" sz="1200" b="0" i="0" kern="1200" dirty="0" err="1" smtClean="0">
                <a:solidFill>
                  <a:schemeClr val="tx1"/>
                </a:solidFill>
                <a:effectLst/>
                <a:latin typeface="+mn-lt"/>
                <a:ea typeface="+mn-ea"/>
                <a:cs typeface="+mn-cs"/>
              </a:rPr>
              <a:t>Cloudera</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HortonWorks</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MapR</a:t>
            </a:r>
            <a:r>
              <a:rPr lang="pt-BR" sz="1200" b="0" i="0" kern="1200" dirty="0" smtClean="0">
                <a:solidFill>
                  <a:schemeClr val="tx1"/>
                </a:solidFill>
                <a:effectLst/>
                <a:latin typeface="+mn-lt"/>
                <a:ea typeface="+mn-ea"/>
                <a:cs typeface="+mn-cs"/>
              </a:rPr>
              <a:t>, IBM, etc.)</a:t>
            </a:r>
          </a:p>
          <a:p>
            <a:r>
              <a:rPr lang="pt-BR" sz="1200" b="0" i="0" kern="1200" dirty="0" smtClean="0">
                <a:solidFill>
                  <a:schemeClr val="tx1"/>
                </a:solidFill>
                <a:effectLst/>
                <a:latin typeface="+mn-lt"/>
                <a:ea typeface="+mn-ea"/>
                <a:cs typeface="+mn-cs"/>
              </a:rPr>
              <a:t>Agora, a grande questão é, como você escolhe uma distribuição Hadoop das inúmeras opções disponíveis no mercado? Vamos dar uma olhada em alguns dos critérios que podem orientá-lo a escolher a distribuição Hadoop adequada para você.</a:t>
            </a:r>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14</a:t>
            </a:fld>
            <a:endParaRPr lang="en-GB"/>
          </a:p>
        </p:txBody>
      </p:sp>
    </p:spTree>
    <p:extLst>
      <p:ext uri="{BB962C8B-B14F-4D97-AF65-F5344CB8AC3E}">
        <p14:creationId xmlns:p14="http://schemas.microsoft.com/office/powerpoint/2010/main" val="104741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A </a:t>
            </a:r>
            <a:r>
              <a:rPr lang="pt-BR" sz="1200" b="0" i="0" kern="1200" dirty="0" err="1" smtClean="0">
                <a:solidFill>
                  <a:schemeClr val="tx1"/>
                </a:solidFill>
                <a:effectLst/>
                <a:latin typeface="+mn-lt"/>
                <a:ea typeface="+mn-ea"/>
                <a:cs typeface="+mn-cs"/>
              </a:rPr>
              <a:t>Cascading</a:t>
            </a:r>
            <a:r>
              <a:rPr lang="pt-BR" sz="1200" b="0" i="0" kern="1200" dirty="0" smtClean="0">
                <a:solidFill>
                  <a:schemeClr val="tx1"/>
                </a:solidFill>
                <a:effectLst/>
                <a:latin typeface="+mn-lt"/>
                <a:ea typeface="+mn-ea"/>
                <a:cs typeface="+mn-cs"/>
              </a:rPr>
              <a:t> é uma plataforma de desenvolvimento de aplicativos comprovada para a construção de aplicativos Big Data no Apache Hadoop. Se resolver problemas de dados simples ou complexos, o </a:t>
            </a:r>
            <a:r>
              <a:rPr lang="pt-BR" sz="1200" b="0" i="0" kern="1200" dirty="0" err="1" smtClean="0">
                <a:solidFill>
                  <a:schemeClr val="tx1"/>
                </a:solidFill>
                <a:effectLst/>
                <a:latin typeface="+mn-lt"/>
                <a:ea typeface="+mn-ea"/>
                <a:cs typeface="+mn-cs"/>
              </a:rPr>
              <a:t>Cascading</a:t>
            </a:r>
            <a:r>
              <a:rPr lang="pt-BR" sz="1200" b="0" i="0" kern="1200" dirty="0" smtClean="0">
                <a:solidFill>
                  <a:schemeClr val="tx1"/>
                </a:solidFill>
                <a:effectLst/>
                <a:latin typeface="+mn-lt"/>
                <a:ea typeface="+mn-ea"/>
                <a:cs typeface="+mn-cs"/>
              </a:rPr>
              <a:t> equilibra um nível ótimo de abstração com os graus de liberdade necessários através de um mecanismo de computação, estrutura de integração de sistemas, processamento de dados e recursos de agendamento.</a:t>
            </a:r>
          </a:p>
          <a:p>
            <a:r>
              <a:rPr lang="pt-BR" sz="1200" b="0" i="0" kern="1200" dirty="0" smtClean="0">
                <a:solidFill>
                  <a:schemeClr val="tx1"/>
                </a:solidFill>
                <a:effectLst/>
                <a:latin typeface="+mn-lt"/>
                <a:ea typeface="+mn-ea"/>
                <a:cs typeface="+mn-cs"/>
              </a:rPr>
              <a:t>Somente, a </a:t>
            </a:r>
            <a:r>
              <a:rPr lang="pt-BR" sz="1200" b="0" i="0" kern="1200" dirty="0" err="1" smtClean="0">
                <a:solidFill>
                  <a:schemeClr val="tx1"/>
                </a:solidFill>
                <a:effectLst/>
                <a:latin typeface="+mn-lt"/>
                <a:ea typeface="+mn-ea"/>
                <a:cs typeface="+mn-cs"/>
              </a:rPr>
              <a:t>Cascading</a:t>
            </a:r>
            <a:r>
              <a:rPr lang="pt-BR" sz="1200" b="0" i="0" kern="1200" dirty="0" smtClean="0">
                <a:solidFill>
                  <a:schemeClr val="tx1"/>
                </a:solidFill>
                <a:effectLst/>
                <a:latin typeface="+mn-lt"/>
                <a:ea typeface="+mn-ea"/>
                <a:cs typeface="+mn-cs"/>
              </a:rPr>
              <a:t> oferece a portabilidade dos grupos de desenvolvimento Hadoop. À medida que são desenvolvidos novos e mais interessantes tecidos de computação, as equipes precisarão da capacidade de mover as aplicações existentes sem incorrer no custo para reescrevê-las. Com a conexão em cascata, é simplesmente uma questão de mudar algumas linhas de código e uma aplicação em cascata é portada para outro tecido de computação suportado. Hoje, os aplicativos em cascata são executados e podem ser gerenciados entre </a:t>
            </a:r>
            <a:r>
              <a:rPr lang="pt-BR" sz="1200" b="0" i="0" u="none" strike="noStrike" kern="1200" dirty="0" err="1" smtClean="0">
                <a:solidFill>
                  <a:schemeClr val="tx1"/>
                </a:solidFill>
                <a:effectLst/>
                <a:latin typeface="+mn-lt"/>
                <a:ea typeface="+mn-ea"/>
                <a:cs typeface="+mn-cs"/>
                <a:hlinkClick r:id="rId3"/>
              </a:rPr>
              <a:t>MapReduce</a:t>
            </a:r>
            <a:r>
              <a:rPr lang="pt-BR" sz="1200" b="0" i="0" kern="1200" dirty="0" smtClean="0">
                <a:solidFill>
                  <a:schemeClr val="tx1"/>
                </a:solidFill>
                <a:effectLst/>
                <a:latin typeface="+mn-lt"/>
                <a:ea typeface="+mn-ea"/>
                <a:cs typeface="+mn-cs"/>
              </a:rPr>
              <a:t> , </a:t>
            </a:r>
            <a:r>
              <a:rPr lang="pt-BR" sz="1200" b="0" i="0" u="none" strike="noStrike" kern="1200" dirty="0" smtClean="0">
                <a:solidFill>
                  <a:schemeClr val="tx1"/>
                </a:solidFill>
                <a:effectLst/>
                <a:latin typeface="+mn-lt"/>
                <a:ea typeface="+mn-ea"/>
                <a:cs typeface="+mn-cs"/>
                <a:hlinkClick r:id="rId4"/>
              </a:rPr>
              <a:t>Apache Tez</a:t>
            </a:r>
            <a:r>
              <a:rPr lang="pt-BR" sz="1200" b="0" i="0" kern="1200" dirty="0" smtClean="0">
                <a:solidFill>
                  <a:schemeClr val="tx1"/>
                </a:solidFill>
                <a:effectLst/>
                <a:latin typeface="+mn-lt"/>
                <a:ea typeface="+mn-ea"/>
                <a:cs typeface="+mn-cs"/>
              </a:rPr>
              <a:t> e </a:t>
            </a:r>
            <a:r>
              <a:rPr lang="pt-BR" sz="1200" b="0" i="0" u="none" strike="noStrike" kern="1200" dirty="0" smtClean="0">
                <a:solidFill>
                  <a:schemeClr val="tx1"/>
                </a:solidFill>
                <a:effectLst/>
                <a:latin typeface="+mn-lt"/>
                <a:ea typeface="+mn-ea"/>
                <a:cs typeface="+mn-cs"/>
                <a:hlinkClick r:id="rId5"/>
              </a:rPr>
              <a:t>Apache </a:t>
            </a:r>
            <a:r>
              <a:rPr lang="pt-BR" sz="1200" b="0" i="0" u="none" strike="noStrike" kern="1200" dirty="0" err="1" smtClean="0">
                <a:solidFill>
                  <a:schemeClr val="tx1"/>
                </a:solidFill>
                <a:effectLst/>
                <a:latin typeface="+mn-lt"/>
                <a:ea typeface="+mn-ea"/>
                <a:cs typeface="+mn-cs"/>
                <a:hlinkClick r:id="rId5"/>
              </a:rPr>
              <a:t>Flink</a:t>
            </a:r>
            <a:r>
              <a:rPr lang="pt-BR" sz="1200" b="0" i="0" kern="1200" dirty="0" smtClean="0">
                <a:solidFill>
                  <a:schemeClr val="tx1"/>
                </a:solidFill>
                <a:effectLst/>
                <a:latin typeface="+mn-lt"/>
                <a:ea typeface="+mn-ea"/>
                <a:cs typeface="+mn-cs"/>
              </a:rPr>
              <a:t> .</a:t>
            </a:r>
          </a:p>
          <a:p>
            <a:endParaRPr lang="pt-BR" sz="1200" b="0" i="0" kern="1200" baseline="0" dirty="0" smtClean="0">
              <a:solidFill>
                <a:schemeClr val="tx1"/>
              </a:solidFill>
              <a:effectLst/>
              <a:latin typeface="+mn-lt"/>
              <a:ea typeface="+mn-ea"/>
              <a:cs typeface="+mn-cs"/>
            </a:endParaRPr>
          </a:p>
          <a:p>
            <a:r>
              <a:rPr lang="pt-BR" sz="1200" b="0" i="0" kern="1200" cap="all" dirty="0" smtClean="0">
                <a:solidFill>
                  <a:schemeClr val="tx1"/>
                </a:solidFill>
                <a:effectLst/>
                <a:latin typeface="+mn-lt"/>
                <a:ea typeface="+mn-ea"/>
                <a:cs typeface="+mn-cs"/>
              </a:rPr>
              <a:t>BENEFÍCIOS EM CASCATA</a:t>
            </a:r>
          </a:p>
          <a:p>
            <a:r>
              <a:rPr lang="pt-BR" sz="1200" b="0" i="0" kern="1200" dirty="0" smtClean="0">
                <a:solidFill>
                  <a:schemeClr val="tx1"/>
                </a:solidFill>
                <a:effectLst/>
                <a:latin typeface="+mn-lt"/>
                <a:ea typeface="+mn-ea"/>
                <a:cs typeface="+mn-cs"/>
              </a:rPr>
              <a:t>Crie rapidamente aplicativos robustos, confiáveis ​​e orientados a dados.</a:t>
            </a:r>
          </a:p>
          <a:p>
            <a:r>
              <a:rPr lang="pt-BR" sz="1200" b="0" i="0" kern="1200" dirty="0" smtClean="0">
                <a:solidFill>
                  <a:schemeClr val="tx1"/>
                </a:solidFill>
                <a:effectLst/>
                <a:latin typeface="+mn-lt"/>
                <a:ea typeface="+mn-ea"/>
                <a:cs typeface="+mn-cs"/>
              </a:rPr>
              <a:t>Elimine o bloqueio de tecido de computação</a:t>
            </a:r>
          </a:p>
          <a:p>
            <a:r>
              <a:rPr lang="pt-BR" sz="1200" b="0" i="0" kern="1200" dirty="0" smtClean="0">
                <a:solidFill>
                  <a:schemeClr val="tx1"/>
                </a:solidFill>
                <a:effectLst/>
                <a:latin typeface="+mn-lt"/>
                <a:ea typeface="+mn-ea"/>
                <a:cs typeface="+mn-cs"/>
              </a:rPr>
              <a:t>Desenvolver integrações testáveis ​​e reutilizáveis, código de processamento de dados e algoritmos</a:t>
            </a:r>
          </a:p>
          <a:p>
            <a:r>
              <a:rPr lang="pt-BR" sz="1200" b="0" i="0" kern="1200" dirty="0" smtClean="0">
                <a:solidFill>
                  <a:schemeClr val="tx1"/>
                </a:solidFill>
                <a:effectLst/>
                <a:latin typeface="+mn-lt"/>
                <a:ea typeface="+mn-ea"/>
                <a:cs typeface="+mn-cs"/>
              </a:rPr>
              <a:t>Aproveite as melhores práticas existentes, conjuntos de habilidades e ferramentas</a:t>
            </a:r>
          </a:p>
          <a:p>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err="1" smtClean="0">
                <a:solidFill>
                  <a:schemeClr val="tx1"/>
                </a:solidFill>
                <a:effectLst/>
                <a:latin typeface="+mn-lt"/>
                <a:ea typeface="+mn-ea"/>
                <a:cs typeface="+mn-cs"/>
              </a:rPr>
              <a:t>Flink</a:t>
            </a:r>
            <a:r>
              <a:rPr lang="pt-BR" sz="1200" b="0" i="0" kern="1200" dirty="0" smtClean="0">
                <a:solidFill>
                  <a:schemeClr val="tx1"/>
                </a:solidFill>
                <a:effectLst/>
                <a:latin typeface="+mn-lt"/>
                <a:ea typeface="+mn-ea"/>
                <a:cs typeface="+mn-cs"/>
              </a:rPr>
              <a:t> </a:t>
            </a:r>
          </a:p>
          <a:p>
            <a:r>
              <a:rPr lang="pt-BR" sz="1200" b="1" i="0" kern="1200" dirty="0" smtClean="0">
                <a:solidFill>
                  <a:schemeClr val="tx1"/>
                </a:solidFill>
                <a:effectLst/>
                <a:latin typeface="+mn-lt"/>
                <a:ea typeface="+mn-ea"/>
                <a:cs typeface="+mn-cs"/>
              </a:rPr>
              <a:t>Primeiro, 2 tipos de conjuntos de dados</a:t>
            </a:r>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Não consolidado: conjuntos de dados infinitos anexados continuamente</a:t>
            </a:r>
          </a:p>
          <a:p>
            <a:r>
              <a:rPr lang="pt-BR" sz="1200" b="0" i="0" kern="1200" dirty="0" smtClean="0">
                <a:solidFill>
                  <a:schemeClr val="tx1"/>
                </a:solidFill>
                <a:effectLst/>
                <a:latin typeface="+mn-lt"/>
                <a:ea typeface="+mn-ea"/>
                <a:cs typeface="+mn-cs"/>
              </a:rPr>
              <a:t>Limitada: conjuntos de dados finitos e imutáveis</a:t>
            </a:r>
          </a:p>
          <a:p>
            <a:r>
              <a:rPr lang="pt-BR" sz="1200" b="0" i="0" kern="1200" dirty="0" smtClean="0">
                <a:solidFill>
                  <a:schemeClr val="tx1"/>
                </a:solidFill>
                <a:effectLst/>
                <a:latin typeface="+mn-lt"/>
                <a:ea typeface="+mn-ea"/>
                <a:cs typeface="+mn-cs"/>
              </a:rPr>
              <a:t>Muitos conjuntos de dados do mundo real que tradicionalmente são considerados dados delimitados ou "lote" são, na realidade, conjuntos de dados ilimitados. Isso é verdade se os dados são armazenados em uma </a:t>
            </a:r>
            <a:r>
              <a:rPr lang="pt-BR" sz="1200" b="0" i="0" kern="1200" dirty="0" err="1" smtClean="0">
                <a:solidFill>
                  <a:schemeClr val="tx1"/>
                </a:solidFill>
                <a:effectLst/>
                <a:latin typeface="+mn-lt"/>
                <a:ea typeface="+mn-ea"/>
                <a:cs typeface="+mn-cs"/>
              </a:rPr>
              <a:t>seqüência</a:t>
            </a:r>
            <a:r>
              <a:rPr lang="pt-BR" sz="1200" b="0" i="0" kern="1200" dirty="0" smtClean="0">
                <a:solidFill>
                  <a:schemeClr val="tx1"/>
                </a:solidFill>
                <a:effectLst/>
                <a:latin typeface="+mn-lt"/>
                <a:ea typeface="+mn-ea"/>
                <a:cs typeface="+mn-cs"/>
              </a:rPr>
              <a:t> de diretórios em HDFS ou em um sistema baseado em log, como o Apache Kafka.</a:t>
            </a:r>
          </a:p>
          <a:p>
            <a:r>
              <a:rPr lang="pt-BR" sz="1200" b="0" i="0" kern="1200" dirty="0" smtClean="0">
                <a:solidFill>
                  <a:schemeClr val="tx1"/>
                </a:solidFill>
                <a:effectLst/>
                <a:latin typeface="+mn-lt"/>
                <a:ea typeface="+mn-ea"/>
                <a:cs typeface="+mn-cs"/>
              </a:rPr>
              <a:t>Exemplos de conjuntos de dados ilimitados incluem, entre outros:</a:t>
            </a:r>
          </a:p>
          <a:p>
            <a:r>
              <a:rPr lang="pt-BR" sz="1200" b="0" i="0" kern="1200" dirty="0" smtClean="0">
                <a:solidFill>
                  <a:schemeClr val="tx1"/>
                </a:solidFill>
                <a:effectLst/>
                <a:latin typeface="+mn-lt"/>
                <a:ea typeface="+mn-ea"/>
                <a:cs typeface="+mn-cs"/>
              </a:rPr>
              <a:t>Usuários finais que interagem com aplicativos móveis ou web</a:t>
            </a:r>
          </a:p>
          <a:p>
            <a:r>
              <a:rPr lang="pt-BR" sz="1200" b="0" i="0" kern="1200" dirty="0" smtClean="0">
                <a:solidFill>
                  <a:schemeClr val="tx1"/>
                </a:solidFill>
                <a:effectLst/>
                <a:latin typeface="+mn-lt"/>
                <a:ea typeface="+mn-ea"/>
                <a:cs typeface="+mn-cs"/>
              </a:rPr>
              <a:t>Sensores físicos que fornecem medidas</a:t>
            </a:r>
          </a:p>
          <a:p>
            <a:r>
              <a:rPr lang="pt-BR" sz="1200" b="0" i="0" kern="1200" dirty="0" smtClean="0">
                <a:solidFill>
                  <a:schemeClr val="tx1"/>
                </a:solidFill>
                <a:effectLst/>
                <a:latin typeface="+mn-lt"/>
                <a:ea typeface="+mn-ea"/>
                <a:cs typeface="+mn-cs"/>
              </a:rPr>
              <a:t>Mercados financeiros</a:t>
            </a:r>
          </a:p>
          <a:p>
            <a:r>
              <a:rPr lang="pt-BR" sz="1200" b="0" i="0" kern="1200" dirty="0" smtClean="0">
                <a:solidFill>
                  <a:schemeClr val="tx1"/>
                </a:solidFill>
                <a:effectLst/>
                <a:latin typeface="+mn-lt"/>
                <a:ea typeface="+mn-ea"/>
                <a:cs typeface="+mn-cs"/>
              </a:rPr>
              <a:t>Dados do registro da máquina</a:t>
            </a:r>
          </a:p>
          <a:p>
            <a:r>
              <a:rPr lang="pt-BR" sz="1200" b="1" i="0" kern="1200" dirty="0" smtClean="0">
                <a:solidFill>
                  <a:schemeClr val="tx1"/>
                </a:solidFill>
                <a:effectLst/>
                <a:latin typeface="+mn-lt"/>
                <a:ea typeface="+mn-ea"/>
                <a:cs typeface="+mn-cs"/>
              </a:rPr>
              <a:t>Em segundo lugar, 2 tipos de modelos de execução</a:t>
            </a:r>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Streaming: processamento que executa continuamente enquanto os dados estiverem sendo produzidos</a:t>
            </a:r>
          </a:p>
          <a:p>
            <a:r>
              <a:rPr lang="pt-BR" sz="1200" b="0" i="0" kern="1200" dirty="0" smtClean="0">
                <a:solidFill>
                  <a:schemeClr val="tx1"/>
                </a:solidFill>
                <a:effectLst/>
                <a:latin typeface="+mn-lt"/>
                <a:ea typeface="+mn-ea"/>
                <a:cs typeface="+mn-cs"/>
              </a:rPr>
              <a:t>Lote: Processamento executado e executado para integridade em uma quantidade limitada de tempo, liberando recursos de computação quando terminar</a:t>
            </a:r>
          </a:p>
          <a:p>
            <a:r>
              <a:rPr lang="pt-BR" sz="1200" b="0" i="0" kern="1200" dirty="0" smtClean="0">
                <a:solidFill>
                  <a:schemeClr val="tx1"/>
                </a:solidFill>
                <a:effectLst/>
                <a:latin typeface="+mn-lt"/>
                <a:ea typeface="+mn-ea"/>
                <a:cs typeface="+mn-cs"/>
              </a:rPr>
              <a:t>É possível, embora não necessariamente ótimo, processar qualquer tipo de conjunto de dados com qualquer tipo de modelo de execução. Por exemplo, a execução do lote foi aplicada há muito tempo em conjuntos de dados ilimitados, apesar dos potenciais problemas com janelas, gerenciamento de estado e dados fora de ordem.</a:t>
            </a:r>
          </a:p>
          <a:p>
            <a:r>
              <a:rPr lang="pt-BR" sz="1200" b="0" i="0" kern="1200" dirty="0" smtClean="0">
                <a:solidFill>
                  <a:schemeClr val="tx1"/>
                </a:solidFill>
                <a:effectLst/>
                <a:latin typeface="+mn-lt"/>
                <a:ea typeface="+mn-ea"/>
                <a:cs typeface="+mn-cs"/>
              </a:rPr>
              <a:t>O </a:t>
            </a:r>
            <a:r>
              <a:rPr lang="pt-BR" sz="1200" b="0" i="0" kern="1200" dirty="0" err="1" smtClean="0">
                <a:solidFill>
                  <a:schemeClr val="tx1"/>
                </a:solidFill>
                <a:effectLst/>
                <a:latin typeface="+mn-lt"/>
                <a:ea typeface="+mn-ea"/>
                <a:cs typeface="+mn-cs"/>
              </a:rPr>
              <a:t>Flink</a:t>
            </a:r>
            <a:r>
              <a:rPr lang="pt-BR" sz="1200" b="0" i="0" kern="1200" dirty="0" smtClean="0">
                <a:solidFill>
                  <a:schemeClr val="tx1"/>
                </a:solidFill>
                <a:effectLst/>
                <a:latin typeface="+mn-lt"/>
                <a:ea typeface="+mn-ea"/>
                <a:cs typeface="+mn-cs"/>
              </a:rPr>
              <a:t> depende de um </a:t>
            </a:r>
            <a:r>
              <a:rPr lang="pt-BR" sz="1200" b="0" i="1" kern="1200" dirty="0" smtClean="0">
                <a:solidFill>
                  <a:schemeClr val="tx1"/>
                </a:solidFill>
                <a:effectLst/>
                <a:latin typeface="+mn-lt"/>
                <a:ea typeface="+mn-ea"/>
                <a:cs typeface="+mn-cs"/>
              </a:rPr>
              <a:t>modelo de execução de streaming</a:t>
            </a:r>
            <a:r>
              <a:rPr lang="pt-BR" sz="1200" b="0" i="0" kern="1200" dirty="0" smtClean="0">
                <a:solidFill>
                  <a:schemeClr val="tx1"/>
                </a:solidFill>
                <a:effectLst/>
                <a:latin typeface="+mn-lt"/>
                <a:ea typeface="+mn-ea"/>
                <a:cs typeface="+mn-cs"/>
              </a:rPr>
              <a:t> , que é um ajuste intuitivo para o processamento de conjuntos de dados ilimitados: a execução de transmissão contínua é um processamento contínuo em dados que são produzidos continuamente. E o alinhamento entre o tipo de conjunto de dados e o tipo de modelo de execução oferece muitas vantagens quanto à precisão e desempenho.</a:t>
            </a:r>
          </a:p>
          <a:p>
            <a:r>
              <a:rPr lang="pt-BR" dirty="0" smtClean="0"/>
              <a:t/>
            </a:r>
            <a:br>
              <a:rPr lang="pt-BR" dirty="0" smtClean="0"/>
            </a:br>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 </a:t>
            </a:r>
            <a:r>
              <a:rPr lang="pt-BR" sz="1200" b="0" i="0" kern="1200" dirty="0" err="1" smtClean="0">
                <a:solidFill>
                  <a:schemeClr val="tx1"/>
                </a:solidFill>
                <a:effectLst/>
                <a:latin typeface="+mn-lt"/>
                <a:ea typeface="+mn-ea"/>
                <a:cs typeface="+mn-cs"/>
              </a:rPr>
              <a:t>Flink</a:t>
            </a:r>
            <a:r>
              <a:rPr lang="pt-BR" sz="1200" b="0" i="0" kern="1200" dirty="0" smtClean="0">
                <a:solidFill>
                  <a:schemeClr val="tx1"/>
                </a:solidFill>
                <a:effectLst/>
                <a:latin typeface="+mn-lt"/>
                <a:ea typeface="+mn-ea"/>
                <a:cs typeface="+mn-cs"/>
              </a:rPr>
              <a:t> é uma estrutura de código aberto para processamento de fluxo distribuído que:</a:t>
            </a:r>
          </a:p>
          <a:p>
            <a:r>
              <a:rPr lang="pt-BR" sz="1200" b="0" i="0" kern="1200" dirty="0" smtClean="0">
                <a:solidFill>
                  <a:schemeClr val="tx1"/>
                </a:solidFill>
                <a:effectLst/>
                <a:latin typeface="+mn-lt"/>
                <a:ea typeface="+mn-ea"/>
                <a:cs typeface="+mn-cs"/>
              </a:rPr>
              <a:t>Fornece resultados que são </a:t>
            </a:r>
            <a:r>
              <a:rPr lang="pt-BR" sz="1200" b="1" i="0" kern="1200" dirty="0" smtClean="0">
                <a:solidFill>
                  <a:schemeClr val="tx1"/>
                </a:solidFill>
                <a:effectLst/>
                <a:latin typeface="+mn-lt"/>
                <a:ea typeface="+mn-ea"/>
                <a:cs typeface="+mn-cs"/>
              </a:rPr>
              <a:t>precisos</a:t>
            </a:r>
            <a:r>
              <a:rPr lang="pt-BR" sz="1200" b="0" i="0" kern="1200" dirty="0" smtClean="0">
                <a:solidFill>
                  <a:schemeClr val="tx1"/>
                </a:solidFill>
                <a:effectLst/>
                <a:latin typeface="+mn-lt"/>
                <a:ea typeface="+mn-ea"/>
                <a:cs typeface="+mn-cs"/>
              </a:rPr>
              <a:t> , mesmo no caso de dados fora de ordem ou de chegada tardia</a:t>
            </a:r>
          </a:p>
          <a:p>
            <a:r>
              <a:rPr lang="pt-BR" sz="1200" b="0" i="0" kern="1200" dirty="0" smtClean="0">
                <a:solidFill>
                  <a:schemeClr val="tx1"/>
                </a:solidFill>
                <a:effectLst/>
                <a:latin typeface="+mn-lt"/>
                <a:ea typeface="+mn-ea"/>
                <a:cs typeface="+mn-cs"/>
              </a:rPr>
              <a:t>É </a:t>
            </a:r>
            <a:r>
              <a:rPr lang="pt-BR" sz="1200" b="1" i="0" kern="1200" dirty="0" smtClean="0">
                <a:solidFill>
                  <a:schemeClr val="tx1"/>
                </a:solidFill>
                <a:effectLst/>
                <a:latin typeface="+mn-lt"/>
                <a:ea typeface="+mn-ea"/>
                <a:cs typeface="+mn-cs"/>
              </a:rPr>
              <a:t>estado e tolerante a falhas</a:t>
            </a:r>
            <a:r>
              <a:rPr lang="pt-BR" sz="1200" b="0" i="0" kern="1200" dirty="0" smtClean="0">
                <a:solidFill>
                  <a:schemeClr val="tx1"/>
                </a:solidFill>
                <a:effectLst/>
                <a:latin typeface="+mn-lt"/>
                <a:ea typeface="+mn-ea"/>
                <a:cs typeface="+mn-cs"/>
              </a:rPr>
              <a:t> e pode recuperar-se perfeitamente de falhas ao mesmo tempo que mantém um estado de aplicação exatamente uma vez</a:t>
            </a:r>
          </a:p>
          <a:p>
            <a:r>
              <a:rPr lang="pt-BR" sz="1200" b="0" i="0" kern="1200" dirty="0" smtClean="0">
                <a:solidFill>
                  <a:schemeClr val="tx1"/>
                </a:solidFill>
                <a:effectLst/>
                <a:latin typeface="+mn-lt"/>
                <a:ea typeface="+mn-ea"/>
                <a:cs typeface="+mn-cs"/>
              </a:rPr>
              <a:t>Executa em </a:t>
            </a:r>
            <a:r>
              <a:rPr lang="pt-BR" sz="1200" b="1" i="0" kern="1200" dirty="0" smtClean="0">
                <a:solidFill>
                  <a:schemeClr val="tx1"/>
                </a:solidFill>
                <a:effectLst/>
                <a:latin typeface="+mn-lt"/>
                <a:ea typeface="+mn-ea"/>
                <a:cs typeface="+mn-cs"/>
              </a:rPr>
              <a:t>grande escala</a:t>
            </a:r>
            <a:r>
              <a:rPr lang="pt-BR" sz="1200" b="0" i="0" kern="1200" dirty="0" smtClean="0">
                <a:solidFill>
                  <a:schemeClr val="tx1"/>
                </a:solidFill>
                <a:effectLst/>
                <a:latin typeface="+mn-lt"/>
                <a:ea typeface="+mn-ea"/>
                <a:cs typeface="+mn-cs"/>
              </a:rPr>
              <a:t> , executando em milhares de nós com características muito boas de produção e latência</a:t>
            </a:r>
          </a:p>
          <a:p>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Apache </a:t>
            </a:r>
            <a:r>
              <a:rPr lang="pt-BR" sz="1200" b="0" i="0" kern="1200" dirty="0" err="1" smtClean="0">
                <a:solidFill>
                  <a:schemeClr val="tx1"/>
                </a:solidFill>
                <a:effectLst/>
                <a:latin typeface="+mn-lt"/>
                <a:ea typeface="+mn-ea"/>
                <a:cs typeface="+mn-cs"/>
              </a:rPr>
              <a:t>Calcite</a:t>
            </a:r>
            <a:r>
              <a:rPr lang="pt-BR" sz="1200" b="0" i="0" kern="1200" dirty="0" smtClean="0">
                <a:solidFill>
                  <a:schemeClr val="tx1"/>
                </a:solidFill>
                <a:effectLst/>
                <a:latin typeface="+mn-lt"/>
                <a:ea typeface="+mn-ea"/>
                <a:cs typeface="+mn-cs"/>
              </a:rPr>
              <a:t> é uma estrutura dinâmica de gerenciamento de dados.</a:t>
            </a:r>
          </a:p>
          <a:p>
            <a:r>
              <a:rPr lang="pt-BR" sz="1200" b="0" i="0" kern="1200" dirty="0" smtClean="0">
                <a:solidFill>
                  <a:schemeClr val="tx1"/>
                </a:solidFill>
                <a:effectLst/>
                <a:latin typeface="+mn-lt"/>
                <a:ea typeface="+mn-ea"/>
                <a:cs typeface="+mn-cs"/>
              </a:rPr>
              <a:t>Ele contém muitas das peças que compõem um sistema de gerenciamento de banco de dados típico, mas omite algumas funções principais: armazenamento de dados, algoritmos para processar dados e um repositório para armazenamento de </a:t>
            </a:r>
            <a:r>
              <a:rPr lang="pt-BR" sz="1200" b="0" i="0" kern="1200" dirty="0" err="1" smtClean="0">
                <a:solidFill>
                  <a:schemeClr val="tx1"/>
                </a:solidFill>
                <a:effectLst/>
                <a:latin typeface="+mn-lt"/>
                <a:ea typeface="+mn-ea"/>
                <a:cs typeface="+mn-cs"/>
              </a:rPr>
              <a:t>metadados</a:t>
            </a:r>
            <a:r>
              <a:rPr lang="pt-BR" sz="1200" b="0" i="0" kern="1200" dirty="0" smtClean="0">
                <a:solidFill>
                  <a:schemeClr val="tx1"/>
                </a:solidFill>
                <a:effectLst/>
                <a:latin typeface="+mn-lt"/>
                <a:ea typeface="+mn-ea"/>
                <a:cs typeface="+mn-cs"/>
              </a:rPr>
              <a:t>.</a:t>
            </a:r>
          </a:p>
          <a:p>
            <a:r>
              <a:rPr lang="pt-BR" sz="1200" b="0" i="0" kern="1200" dirty="0" err="1" smtClean="0">
                <a:solidFill>
                  <a:schemeClr val="tx1"/>
                </a:solidFill>
                <a:effectLst/>
                <a:latin typeface="+mn-lt"/>
                <a:ea typeface="+mn-ea"/>
                <a:cs typeface="+mn-cs"/>
              </a:rPr>
              <a:t>Calcite</a:t>
            </a:r>
            <a:r>
              <a:rPr lang="pt-BR" sz="1200" b="0" i="0" kern="1200" dirty="0" smtClean="0">
                <a:solidFill>
                  <a:schemeClr val="tx1"/>
                </a:solidFill>
                <a:effectLst/>
                <a:latin typeface="+mn-lt"/>
                <a:ea typeface="+mn-ea"/>
                <a:cs typeface="+mn-cs"/>
              </a:rPr>
              <a:t> permanece intencionalmente fora do negócio de armazenar e processar dados. Como veremos, isso torna uma excelente escolha para a mediação entre aplicativos e um ou mais locais de armazenamento de dados e mecanismos de processamento de dados. É também uma base perfeita para a construção de um banco de dados: basta adicionar dados.</a:t>
            </a:r>
          </a:p>
          <a:p>
            <a:endParaRPr lang="pt-BR" sz="1200" b="0" i="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15</a:t>
            </a:fld>
            <a:endParaRPr lang="en-GB"/>
          </a:p>
        </p:txBody>
      </p:sp>
    </p:spTree>
    <p:extLst>
      <p:ext uri="{BB962C8B-B14F-4D97-AF65-F5344CB8AC3E}">
        <p14:creationId xmlns:p14="http://schemas.microsoft.com/office/powerpoint/2010/main" val="2141778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sz="1200" b="0" i="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16</a:t>
            </a:fld>
            <a:endParaRPr lang="en-GB"/>
          </a:p>
        </p:txBody>
      </p:sp>
    </p:spTree>
    <p:extLst>
      <p:ext uri="{BB962C8B-B14F-4D97-AF65-F5344CB8AC3E}">
        <p14:creationId xmlns:p14="http://schemas.microsoft.com/office/powerpoint/2010/main" val="511173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sz="1200" b="0" i="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17</a:t>
            </a:fld>
            <a:endParaRPr lang="en-GB"/>
          </a:p>
        </p:txBody>
      </p:sp>
    </p:spTree>
    <p:extLst>
      <p:ext uri="{BB962C8B-B14F-4D97-AF65-F5344CB8AC3E}">
        <p14:creationId xmlns:p14="http://schemas.microsoft.com/office/powerpoint/2010/main" val="816437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dirty="0" err="1" smtClean="0">
                <a:latin typeface="Calibri" charset="0"/>
                <a:ea typeface="Calibri" charset="0"/>
                <a:cs typeface="Calibri" charset="0"/>
              </a:rPr>
              <a:t>MapR</a:t>
            </a:r>
            <a:r>
              <a:rPr lang="en-US" sz="1200" dirty="0" smtClean="0">
                <a:latin typeface="Calibri" charset="0"/>
                <a:ea typeface="Calibri" charset="0"/>
                <a:cs typeface="Calibri" charset="0"/>
              </a:rPr>
              <a:t> – Converged Data Platform</a:t>
            </a:r>
          </a:p>
          <a:p>
            <a:r>
              <a:rPr lang="en-US" sz="1200" dirty="0" smtClean="0">
                <a:latin typeface="Calibri" charset="0"/>
                <a:ea typeface="Calibri" charset="0"/>
                <a:cs typeface="Calibri" charset="0"/>
              </a:rPr>
              <a:t>Hortonworks – Connected Data Platforms</a:t>
            </a:r>
          </a:p>
          <a:p>
            <a:r>
              <a:rPr lang="en-US" sz="1200" dirty="0" smtClean="0">
                <a:latin typeface="Calibri" charset="0"/>
                <a:ea typeface="Calibri" charset="0"/>
                <a:cs typeface="Calibri" charset="0"/>
              </a:rPr>
              <a:t>Cloudera Data Platform?</a:t>
            </a:r>
          </a:p>
          <a:p>
            <a:r>
              <a:rPr lang="en-US" sz="1200" dirty="0" smtClean="0">
                <a:latin typeface="Calibri" charset="0"/>
                <a:ea typeface="Calibri" charset="0"/>
                <a:cs typeface="Calibri" charset="0"/>
              </a:rPr>
              <a:t>Chimeric Data Platform?</a:t>
            </a:r>
          </a:p>
          <a:p>
            <a:endParaRPr lang="pt-BR" dirty="0" smtClean="0"/>
          </a:p>
          <a:p>
            <a:r>
              <a:rPr lang="pt-BR" sz="1200" b="0" i="0" kern="1200" dirty="0" smtClean="0">
                <a:solidFill>
                  <a:schemeClr val="tx1"/>
                </a:solidFill>
                <a:effectLst/>
                <a:latin typeface="+mn-lt"/>
                <a:ea typeface="+mn-ea"/>
                <a:cs typeface="+mn-cs"/>
              </a:rPr>
              <a:t>O HAWQ é um mecanismo de consulta SQL paralelo que combina as principais vantagens tecnológicas do banco de dados analítico </a:t>
            </a:r>
            <a:r>
              <a:rPr lang="pt-BR" sz="1200" b="0" i="0" kern="1200" dirty="0" err="1" smtClean="0">
                <a:solidFill>
                  <a:schemeClr val="tx1"/>
                </a:solidFill>
                <a:effectLst/>
                <a:latin typeface="+mn-lt"/>
                <a:ea typeface="+mn-ea"/>
                <a:cs typeface="+mn-cs"/>
              </a:rPr>
              <a:t>Pivotal</a:t>
            </a:r>
            <a:r>
              <a:rPr lang="pt-BR" sz="1200" b="0" i="0" kern="1200" dirty="0" smtClean="0">
                <a:solidFill>
                  <a:schemeClr val="tx1"/>
                </a:solidFill>
                <a:effectLst/>
                <a:latin typeface="+mn-lt"/>
                <a:ea typeface="+mn-ea"/>
                <a:cs typeface="+mn-cs"/>
              </a:rPr>
              <a:t> líder do setor com a escalabilidade e conveniência do Hadoop. O HAWQ lê dados e grava dados na HDFS nativamente. O HAWQ oferece desempenho líder na indústria e escalabilidade linear. Ele fornece aos usuários as ferramentas para interagir com confiança e com sucesso com os conjuntos de dados do intervalo </a:t>
            </a:r>
            <a:r>
              <a:rPr lang="pt-BR" sz="1200" b="0" i="0" kern="1200" dirty="0" err="1" smtClean="0">
                <a:solidFill>
                  <a:schemeClr val="tx1"/>
                </a:solidFill>
                <a:effectLst/>
                <a:latin typeface="+mn-lt"/>
                <a:ea typeface="+mn-ea"/>
                <a:cs typeface="+mn-cs"/>
              </a:rPr>
              <a:t>petabyte</a:t>
            </a:r>
            <a:r>
              <a:rPr lang="pt-BR" sz="1200" b="0" i="0" kern="1200" dirty="0" smtClean="0">
                <a:solidFill>
                  <a:schemeClr val="tx1"/>
                </a:solidFill>
                <a:effectLst/>
                <a:latin typeface="+mn-lt"/>
                <a:ea typeface="+mn-ea"/>
                <a:cs typeface="+mn-cs"/>
              </a:rPr>
              <a:t>. O HAWQ fornece aos usuários uma interface SQL completa, compatível com padrões.</a:t>
            </a:r>
          </a:p>
          <a:p>
            <a:endParaRPr lang="pt-BR" sz="1200" b="0" i="0" kern="1200" dirty="0" smtClean="0">
              <a:solidFill>
                <a:schemeClr val="tx1"/>
              </a:solidFill>
              <a:effectLst/>
              <a:latin typeface="+mn-lt"/>
              <a:ea typeface="+mn-ea"/>
              <a:cs typeface="+mn-cs"/>
            </a:endParaRPr>
          </a:p>
          <a:p>
            <a:r>
              <a:rPr lang="pt-BR" sz="1200" b="0" i="0" kern="1200" dirty="0" err="1" smtClean="0">
                <a:solidFill>
                  <a:schemeClr val="tx1"/>
                </a:solidFill>
                <a:effectLst/>
                <a:latin typeface="+mn-lt"/>
                <a:ea typeface="+mn-ea"/>
                <a:cs typeface="+mn-cs"/>
              </a:rPr>
              <a:t>Trafodion</a:t>
            </a:r>
            <a:r>
              <a:rPr lang="pt-BR" sz="1200" b="0" i="0" kern="1200" dirty="0" smtClean="0">
                <a:solidFill>
                  <a:schemeClr val="tx1"/>
                </a:solidFill>
                <a:effectLst/>
                <a:latin typeface="+mn-lt"/>
                <a:ea typeface="+mn-ea"/>
                <a:cs typeface="+mn-cs"/>
              </a:rPr>
              <a:t> (incubando) </a:t>
            </a:r>
            <a:r>
              <a:rPr lang="pt-BR" sz="1200" b="1" i="0" kern="1200" dirty="0" smtClean="0">
                <a:solidFill>
                  <a:schemeClr val="tx1"/>
                </a:solidFill>
                <a:effectLst/>
                <a:latin typeface="+mn-lt"/>
                <a:ea typeface="+mn-ea"/>
                <a:cs typeface="+mn-cs"/>
              </a:rPr>
              <a:t>Características principais</a:t>
            </a:r>
          </a:p>
          <a:p>
            <a:r>
              <a:rPr lang="pt-BR" sz="1200" b="0" i="0" kern="1200" dirty="0" smtClean="0">
                <a:solidFill>
                  <a:schemeClr val="tx1"/>
                </a:solidFill>
                <a:effectLst/>
                <a:latin typeface="+mn-lt"/>
                <a:ea typeface="+mn-ea"/>
                <a:cs typeface="+mn-cs"/>
              </a:rPr>
              <a:t>Suporte ao idioma ANSI SQL com funções completas</a:t>
            </a:r>
          </a:p>
          <a:p>
            <a:r>
              <a:rPr lang="pt-BR" sz="1200" b="0" i="0" kern="1200" dirty="0" smtClean="0">
                <a:solidFill>
                  <a:schemeClr val="tx1"/>
                </a:solidFill>
                <a:effectLst/>
                <a:latin typeface="+mn-lt"/>
                <a:ea typeface="+mn-ea"/>
                <a:cs typeface="+mn-cs"/>
              </a:rPr>
              <a:t>Conectividade JDBC / ODBC para clientes Linux / Windows</a:t>
            </a:r>
          </a:p>
          <a:p>
            <a:r>
              <a:rPr lang="pt-BR" sz="1200" b="0" i="0" kern="1200" dirty="0" smtClean="0">
                <a:solidFill>
                  <a:schemeClr val="tx1"/>
                </a:solidFill>
                <a:effectLst/>
                <a:latin typeface="+mn-lt"/>
                <a:ea typeface="+mn-ea"/>
                <a:cs typeface="+mn-cs"/>
              </a:rPr>
              <a:t>Proteção de transação ACID distribuída em várias instruções, tabelas e linhas</a:t>
            </a:r>
          </a:p>
          <a:p>
            <a:r>
              <a:rPr lang="pt-BR" sz="1200" b="0" i="0" kern="1200" dirty="0" smtClean="0">
                <a:solidFill>
                  <a:schemeClr val="tx1"/>
                </a:solidFill>
                <a:effectLst/>
                <a:latin typeface="+mn-lt"/>
                <a:ea typeface="+mn-ea"/>
                <a:cs typeface="+mn-cs"/>
              </a:rPr>
              <a:t>Melhorias de desempenho para cargas de trabalho OLTP com otimização de tempo de compilação e tempo de execução</a:t>
            </a:r>
          </a:p>
          <a:p>
            <a:r>
              <a:rPr lang="pt-BR" sz="1200" b="0" i="0" kern="1200" dirty="0" smtClean="0">
                <a:solidFill>
                  <a:schemeClr val="tx1"/>
                </a:solidFill>
                <a:effectLst/>
                <a:latin typeface="+mn-lt"/>
                <a:ea typeface="+mn-ea"/>
                <a:cs typeface="+mn-cs"/>
              </a:rPr>
              <a:t>Suporte para grandes conjuntos de dados usando um </a:t>
            </a:r>
            <a:r>
              <a:rPr lang="pt-BR" sz="1200" b="0" i="0" kern="1200" dirty="0" err="1" smtClean="0">
                <a:solidFill>
                  <a:schemeClr val="tx1"/>
                </a:solidFill>
                <a:effectLst/>
                <a:latin typeface="+mn-lt"/>
                <a:ea typeface="+mn-ea"/>
                <a:cs typeface="+mn-cs"/>
              </a:rPr>
              <a:t>otimizador</a:t>
            </a:r>
            <a:r>
              <a:rPr lang="pt-BR" sz="1200" b="0" i="0" kern="1200" dirty="0" smtClean="0">
                <a:solidFill>
                  <a:schemeClr val="tx1"/>
                </a:solidFill>
                <a:effectLst/>
                <a:latin typeface="+mn-lt"/>
                <a:ea typeface="+mn-ea"/>
                <a:cs typeface="+mn-cs"/>
              </a:rPr>
              <a:t> de consultas com reconhecimento paralelo</a:t>
            </a:r>
          </a:p>
          <a:p>
            <a:r>
              <a:rPr lang="pt-BR" sz="1200" b="1" i="0" kern="1200" dirty="0" smtClean="0">
                <a:solidFill>
                  <a:schemeClr val="tx1"/>
                </a:solidFill>
                <a:effectLst/>
                <a:latin typeface="+mn-lt"/>
                <a:ea typeface="+mn-ea"/>
                <a:cs typeface="+mn-cs"/>
              </a:rPr>
              <a:t>Principais benefícios</a:t>
            </a:r>
          </a:p>
          <a:p>
            <a:r>
              <a:rPr lang="pt-BR" sz="1200" b="0" i="0" kern="1200" dirty="0" smtClean="0">
                <a:solidFill>
                  <a:schemeClr val="tx1"/>
                </a:solidFill>
                <a:effectLst/>
                <a:latin typeface="+mn-lt"/>
                <a:ea typeface="+mn-ea"/>
                <a:cs typeface="+mn-cs"/>
              </a:rPr>
              <a:t>Reutilize as habilidades SQL existentes e melhore a produtividade do desenvolvedor</a:t>
            </a:r>
          </a:p>
          <a:p>
            <a:r>
              <a:rPr lang="pt-BR" sz="1200" b="0" i="0" kern="1200" dirty="0" smtClean="0">
                <a:solidFill>
                  <a:schemeClr val="tx1"/>
                </a:solidFill>
                <a:effectLst/>
                <a:latin typeface="+mn-lt"/>
                <a:ea typeface="+mn-ea"/>
                <a:cs typeface="+mn-cs"/>
              </a:rPr>
              <a:t>As transações ACID distribuídas garantem a consistência de dados em várias linhas e tabelas</a:t>
            </a:r>
          </a:p>
          <a:p>
            <a:r>
              <a:rPr lang="pt-BR" sz="1200" b="0" i="0" kern="1200" dirty="0" smtClean="0">
                <a:solidFill>
                  <a:schemeClr val="tx1"/>
                </a:solidFill>
                <a:effectLst/>
                <a:latin typeface="+mn-lt"/>
                <a:ea typeface="+mn-ea"/>
                <a:cs typeface="+mn-cs"/>
              </a:rPr>
              <a:t>Interoperabilidade com ferramentas e aplicativos existentes</a:t>
            </a:r>
          </a:p>
          <a:p>
            <a:r>
              <a:rPr lang="pt-BR" sz="1200" b="0" i="0" kern="1200" dirty="0" smtClean="0">
                <a:solidFill>
                  <a:schemeClr val="tx1"/>
                </a:solidFill>
                <a:effectLst/>
                <a:latin typeface="+mn-lt"/>
                <a:ea typeface="+mn-ea"/>
                <a:cs typeface="+mn-cs"/>
              </a:rPr>
              <a:t>Hadoop e distribuição Linux neutro</a:t>
            </a:r>
          </a:p>
          <a:p>
            <a:r>
              <a:rPr lang="pt-BR" sz="1200" b="0" i="0" kern="1200" dirty="0" smtClean="0">
                <a:solidFill>
                  <a:schemeClr val="tx1"/>
                </a:solidFill>
                <a:effectLst/>
                <a:latin typeface="+mn-lt"/>
                <a:ea typeface="+mn-ea"/>
                <a:cs typeface="+mn-cs"/>
              </a:rPr>
              <a:t>Fácil de adicionar à sua </a:t>
            </a:r>
            <a:r>
              <a:rPr lang="pt-BR" sz="1200" b="0" i="0" kern="1200" dirty="0" err="1" smtClean="0">
                <a:solidFill>
                  <a:schemeClr val="tx1"/>
                </a:solidFill>
                <a:effectLst/>
                <a:latin typeface="+mn-lt"/>
                <a:ea typeface="+mn-ea"/>
                <a:cs typeface="+mn-cs"/>
              </a:rPr>
              <a:t>infra-estrutura</a:t>
            </a:r>
            <a:r>
              <a:rPr lang="pt-BR" sz="1200" b="0" i="0" kern="1200" dirty="0" smtClean="0">
                <a:solidFill>
                  <a:schemeClr val="tx1"/>
                </a:solidFill>
                <a:effectLst/>
                <a:latin typeface="+mn-lt"/>
                <a:ea typeface="+mn-ea"/>
                <a:cs typeface="+mn-cs"/>
              </a:rPr>
              <a:t> Hadoop existente</a:t>
            </a:r>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18</a:t>
            </a:fld>
            <a:endParaRPr lang="en-GB"/>
          </a:p>
        </p:txBody>
      </p:sp>
    </p:spTree>
    <p:extLst>
      <p:ext uri="{BB962C8B-B14F-4D97-AF65-F5344CB8AC3E}">
        <p14:creationId xmlns:p14="http://schemas.microsoft.com/office/powerpoint/2010/main" val="240910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O </a:t>
            </a:r>
            <a:r>
              <a:rPr lang="pt-BR" sz="1200" b="0" i="0" kern="1200" dirty="0" err="1" smtClean="0">
                <a:solidFill>
                  <a:schemeClr val="tx1"/>
                </a:solidFill>
                <a:effectLst/>
                <a:latin typeface="+mn-lt"/>
                <a:ea typeface="+mn-ea"/>
                <a:cs typeface="+mn-cs"/>
              </a:rPr>
              <a:t>Spark</a:t>
            </a:r>
            <a:r>
              <a:rPr lang="pt-BR" sz="1200" b="0" i="0" kern="1200" dirty="0" smtClean="0">
                <a:solidFill>
                  <a:schemeClr val="tx1"/>
                </a:solidFill>
                <a:effectLst/>
                <a:latin typeface="+mn-lt"/>
                <a:ea typeface="+mn-ea"/>
                <a:cs typeface="+mn-cs"/>
              </a:rPr>
              <a:t> tem muitas vantagens se comparado as outras tecnologias de Big Data e do paradigma </a:t>
            </a:r>
            <a:r>
              <a:rPr lang="pt-BR" sz="1200" b="0" i="0" kern="1200" dirty="0" err="1" smtClean="0">
                <a:solidFill>
                  <a:schemeClr val="tx1"/>
                </a:solidFill>
                <a:effectLst/>
                <a:latin typeface="+mn-lt"/>
                <a:ea typeface="+mn-ea"/>
                <a:cs typeface="+mn-cs"/>
              </a:rPr>
              <a:t>MapReduce</a:t>
            </a:r>
            <a:r>
              <a:rPr lang="pt-BR" sz="1200" b="0" i="0" kern="1200" dirty="0" smtClean="0">
                <a:solidFill>
                  <a:schemeClr val="tx1"/>
                </a:solidFill>
                <a:effectLst/>
                <a:latin typeface="+mn-lt"/>
                <a:ea typeface="+mn-ea"/>
                <a:cs typeface="+mn-cs"/>
              </a:rPr>
              <a:t>, como o Hadoop e o </a:t>
            </a:r>
            <a:r>
              <a:rPr lang="pt-BR" sz="1200" b="0" i="0" kern="1200" dirty="0" err="1" smtClean="0">
                <a:solidFill>
                  <a:schemeClr val="tx1"/>
                </a:solidFill>
                <a:effectLst/>
                <a:latin typeface="+mn-lt"/>
                <a:ea typeface="+mn-ea"/>
                <a:cs typeface="+mn-cs"/>
              </a:rPr>
              <a:t>Storm</a:t>
            </a:r>
            <a:r>
              <a:rPr lang="pt-BR" sz="1200" b="0" i="0" kern="1200" dirty="0" smtClean="0">
                <a:solidFill>
                  <a:schemeClr val="tx1"/>
                </a:solidFill>
                <a:effectLst/>
                <a:latin typeface="+mn-lt"/>
                <a:ea typeface="+mn-ea"/>
                <a:cs typeface="+mn-cs"/>
              </a:rPr>
              <a:t>.</a:t>
            </a:r>
          </a:p>
          <a:p>
            <a:r>
              <a:rPr lang="pt-BR" dirty="0" err="1" smtClean="0"/>
              <a:t>Spark</a:t>
            </a:r>
            <a:r>
              <a:rPr lang="pt-BR" dirty="0" smtClean="0"/>
              <a:t> </a:t>
            </a:r>
            <a:r>
              <a:rPr lang="pt-BR" sz="1200" b="0" i="0" kern="1200" dirty="0" smtClean="0">
                <a:solidFill>
                  <a:schemeClr val="tx1"/>
                </a:solidFill>
                <a:effectLst/>
                <a:latin typeface="+mn-lt"/>
                <a:ea typeface="+mn-ea"/>
                <a:cs typeface="+mn-cs"/>
              </a:rPr>
              <a:t>Execute programas até 100x mais rápidos do que o Hadoop </a:t>
            </a:r>
            <a:r>
              <a:rPr lang="pt-BR" sz="1200" b="0" i="0" kern="1200" dirty="0" err="1" smtClean="0">
                <a:solidFill>
                  <a:schemeClr val="tx1"/>
                </a:solidFill>
                <a:effectLst/>
                <a:latin typeface="+mn-lt"/>
                <a:ea typeface="+mn-ea"/>
                <a:cs typeface="+mn-cs"/>
              </a:rPr>
              <a:t>MapReduce</a:t>
            </a:r>
            <a:r>
              <a:rPr lang="pt-BR" sz="1200" b="0" i="0" kern="1200" dirty="0" smtClean="0">
                <a:solidFill>
                  <a:schemeClr val="tx1"/>
                </a:solidFill>
                <a:effectLst/>
                <a:latin typeface="+mn-lt"/>
                <a:ea typeface="+mn-ea"/>
                <a:cs typeface="+mn-cs"/>
              </a:rPr>
              <a:t> na memória, ou 10 vezes mais rápido no disco.</a:t>
            </a:r>
          </a:p>
          <a:p>
            <a:r>
              <a:rPr lang="pt-BR" sz="1200" b="0" i="0" kern="1200" dirty="0" smtClean="0">
                <a:solidFill>
                  <a:schemeClr val="tx1"/>
                </a:solidFill>
                <a:effectLst/>
                <a:latin typeface="+mn-lt"/>
                <a:ea typeface="+mn-ea"/>
                <a:cs typeface="+mn-cs"/>
              </a:rPr>
              <a:t>Escreva aplicativos rapidamente em Java, Scala, Python, R.</a:t>
            </a:r>
          </a:p>
          <a:p>
            <a:r>
              <a:rPr lang="pt-BR" sz="1200" b="0" i="0" kern="1200" dirty="0" err="1" smtClean="0">
                <a:solidFill>
                  <a:schemeClr val="tx1"/>
                </a:solidFill>
                <a:effectLst/>
                <a:latin typeface="+mn-lt"/>
                <a:ea typeface="+mn-ea"/>
                <a:cs typeface="+mn-cs"/>
              </a:rPr>
              <a:t>Spark</a:t>
            </a:r>
            <a:r>
              <a:rPr lang="pt-BR" sz="1200" b="0" i="0" kern="1200" dirty="0" smtClean="0">
                <a:solidFill>
                  <a:schemeClr val="tx1"/>
                </a:solidFill>
                <a:effectLst/>
                <a:latin typeface="+mn-lt"/>
                <a:ea typeface="+mn-ea"/>
                <a:cs typeface="+mn-cs"/>
              </a:rPr>
              <a:t> é executado em</a:t>
            </a:r>
          </a:p>
          <a:p>
            <a:endParaRPr lang="pt-BR" sz="1200" b="0" i="0" kern="1200" dirty="0" smtClean="0">
              <a:solidFill>
                <a:schemeClr val="tx1"/>
              </a:solidFill>
              <a:effectLst/>
              <a:latin typeface="+mn-lt"/>
              <a:ea typeface="+mn-ea"/>
              <a:cs typeface="+mn-cs"/>
            </a:endParaRPr>
          </a:p>
          <a:p>
            <a:r>
              <a:rPr lang="pt-BR" sz="1200" b="1" i="0" kern="1200" dirty="0" err="1" smtClean="0">
                <a:solidFill>
                  <a:schemeClr val="tx1"/>
                </a:solidFill>
                <a:effectLst/>
                <a:latin typeface="+mn-lt"/>
                <a:ea typeface="+mn-ea"/>
                <a:cs typeface="+mn-cs"/>
              </a:rPr>
              <a:t>Spark</a:t>
            </a:r>
            <a:r>
              <a:rPr lang="pt-BR" sz="1200" b="1" i="0" kern="1200" dirty="0" smtClean="0">
                <a:solidFill>
                  <a:schemeClr val="tx1"/>
                </a:solidFill>
                <a:effectLst/>
                <a:latin typeface="+mn-lt"/>
                <a:ea typeface="+mn-ea"/>
                <a:cs typeface="+mn-cs"/>
              </a:rPr>
              <a:t> Streaming:</a:t>
            </a:r>
            <a:endParaRPr lang="pt-BR" sz="1200" b="0" i="0" kern="1200" dirty="0" smtClean="0">
              <a:solidFill>
                <a:schemeClr val="tx1"/>
              </a:solidFill>
              <a:effectLst/>
              <a:latin typeface="+mn-lt"/>
              <a:ea typeface="+mn-ea"/>
              <a:cs typeface="+mn-cs"/>
            </a:endParaRPr>
          </a:p>
          <a:p>
            <a:pPr lvl="1"/>
            <a:r>
              <a:rPr lang="pt-BR" sz="1200" b="0" i="0" kern="1200" dirty="0" smtClean="0">
                <a:solidFill>
                  <a:schemeClr val="tx1"/>
                </a:solidFill>
                <a:effectLst/>
                <a:latin typeface="+mn-lt"/>
                <a:ea typeface="+mn-ea"/>
                <a:cs typeface="+mn-cs"/>
              </a:rPr>
              <a:t>O </a:t>
            </a:r>
            <a:r>
              <a:rPr lang="pt-BR" sz="1200" b="0" i="0" u="none" strike="noStrike" kern="1200" dirty="0" err="1" smtClean="0">
                <a:solidFill>
                  <a:schemeClr val="tx1"/>
                </a:solidFill>
                <a:effectLst/>
                <a:latin typeface="+mn-lt"/>
                <a:ea typeface="+mn-ea"/>
                <a:cs typeface="+mn-cs"/>
                <a:hlinkClick r:id="rId3"/>
              </a:rPr>
              <a:t>Spark</a:t>
            </a:r>
            <a:r>
              <a:rPr lang="pt-BR" sz="1200" b="0" i="0" u="none" strike="noStrike" kern="1200" dirty="0" smtClean="0">
                <a:solidFill>
                  <a:schemeClr val="tx1"/>
                </a:solidFill>
                <a:effectLst/>
                <a:latin typeface="+mn-lt"/>
                <a:ea typeface="+mn-ea"/>
                <a:cs typeface="+mn-cs"/>
                <a:hlinkClick r:id="rId3"/>
              </a:rPr>
              <a:t> Streaming</a:t>
            </a:r>
            <a:r>
              <a:rPr lang="pt-BR" sz="1200" b="0" i="0" kern="1200" dirty="0" smtClean="0">
                <a:solidFill>
                  <a:schemeClr val="tx1"/>
                </a:solidFill>
                <a:effectLst/>
                <a:latin typeface="+mn-lt"/>
                <a:ea typeface="+mn-ea"/>
                <a:cs typeface="+mn-cs"/>
              </a:rPr>
              <a:t> pode ser usado para processar dados de streaming em tempo real baseado na computação de </a:t>
            </a:r>
            <a:r>
              <a:rPr lang="pt-BR" sz="1200" b="0" i="0" kern="1200" dirty="0" err="1" smtClean="0">
                <a:solidFill>
                  <a:schemeClr val="tx1"/>
                </a:solidFill>
                <a:effectLst/>
                <a:latin typeface="+mn-lt"/>
                <a:ea typeface="+mn-ea"/>
                <a:cs typeface="+mn-cs"/>
              </a:rPr>
              <a:t>microbatch</a:t>
            </a:r>
            <a:r>
              <a:rPr lang="pt-BR" sz="1200" b="0" i="0" kern="1200" dirty="0" smtClean="0">
                <a:solidFill>
                  <a:schemeClr val="tx1"/>
                </a:solidFill>
                <a:effectLst/>
                <a:latin typeface="+mn-lt"/>
                <a:ea typeface="+mn-ea"/>
                <a:cs typeface="+mn-cs"/>
              </a:rPr>
              <a:t>. Para isso é utilizado o </a:t>
            </a:r>
            <a:r>
              <a:rPr lang="pt-BR" sz="1200" b="0" i="0" kern="1200" dirty="0" err="1" smtClean="0">
                <a:solidFill>
                  <a:schemeClr val="tx1"/>
                </a:solidFill>
                <a:effectLst/>
                <a:latin typeface="+mn-lt"/>
                <a:ea typeface="+mn-ea"/>
                <a:cs typeface="+mn-cs"/>
              </a:rPr>
              <a:t>DStream</a:t>
            </a:r>
            <a:r>
              <a:rPr lang="pt-BR" sz="1200" b="0" i="0" kern="1200" dirty="0" smtClean="0">
                <a:solidFill>
                  <a:schemeClr val="tx1"/>
                </a:solidFill>
                <a:effectLst/>
                <a:latin typeface="+mn-lt"/>
                <a:ea typeface="+mn-ea"/>
                <a:cs typeface="+mn-cs"/>
              </a:rPr>
              <a:t> que é basicamente uma série de RDD para processar os dados em tempo real;</a:t>
            </a:r>
          </a:p>
          <a:p>
            <a:r>
              <a:rPr lang="pt-BR" sz="1200" b="1" i="0" kern="1200" dirty="0" err="1" smtClean="0">
                <a:solidFill>
                  <a:schemeClr val="tx1"/>
                </a:solidFill>
                <a:effectLst/>
                <a:latin typeface="+mn-lt"/>
                <a:ea typeface="+mn-ea"/>
                <a:cs typeface="+mn-cs"/>
              </a:rPr>
              <a:t>Spark</a:t>
            </a:r>
            <a:r>
              <a:rPr lang="pt-BR" sz="1200" b="1" i="0" kern="1200" dirty="0" smtClean="0">
                <a:solidFill>
                  <a:schemeClr val="tx1"/>
                </a:solidFill>
                <a:effectLst/>
                <a:latin typeface="+mn-lt"/>
                <a:ea typeface="+mn-ea"/>
                <a:cs typeface="+mn-cs"/>
              </a:rPr>
              <a:t> SQL:</a:t>
            </a:r>
            <a:endParaRPr lang="pt-BR" sz="1200" b="0" i="0" kern="1200" dirty="0" smtClean="0">
              <a:solidFill>
                <a:schemeClr val="tx1"/>
              </a:solidFill>
              <a:effectLst/>
              <a:latin typeface="+mn-lt"/>
              <a:ea typeface="+mn-ea"/>
              <a:cs typeface="+mn-cs"/>
            </a:endParaRPr>
          </a:p>
          <a:p>
            <a:pPr lvl="1"/>
            <a:r>
              <a:rPr lang="pt-BR" sz="1200" b="0" i="0" u="none" strike="noStrike" kern="1200" dirty="0" err="1" smtClean="0">
                <a:solidFill>
                  <a:schemeClr val="tx1"/>
                </a:solidFill>
                <a:effectLst/>
                <a:latin typeface="+mn-lt"/>
                <a:ea typeface="+mn-ea"/>
                <a:cs typeface="+mn-cs"/>
                <a:hlinkClick r:id="rId4"/>
              </a:rPr>
              <a:t>Spark</a:t>
            </a:r>
            <a:r>
              <a:rPr lang="pt-BR" sz="1200" b="0" i="0" u="none" strike="noStrike" kern="1200" dirty="0" smtClean="0">
                <a:solidFill>
                  <a:schemeClr val="tx1"/>
                </a:solidFill>
                <a:effectLst/>
                <a:latin typeface="+mn-lt"/>
                <a:ea typeface="+mn-ea"/>
                <a:cs typeface="+mn-cs"/>
                <a:hlinkClick r:id="rId4"/>
              </a:rPr>
              <a:t> SQL</a:t>
            </a:r>
            <a:r>
              <a:rPr lang="pt-BR" sz="1200" b="0" i="0" kern="1200" dirty="0" smtClean="0">
                <a:solidFill>
                  <a:schemeClr val="tx1"/>
                </a:solidFill>
                <a:effectLst/>
                <a:latin typeface="+mn-lt"/>
                <a:ea typeface="+mn-ea"/>
                <a:cs typeface="+mn-cs"/>
              </a:rPr>
              <a:t> fornece a capacidade de expor os conjuntos de dados </a:t>
            </a:r>
            <a:r>
              <a:rPr lang="pt-BR" sz="1200" b="0" i="0" kern="1200" dirty="0" err="1" smtClean="0">
                <a:solidFill>
                  <a:schemeClr val="tx1"/>
                </a:solidFill>
                <a:effectLst/>
                <a:latin typeface="+mn-lt"/>
                <a:ea typeface="+mn-ea"/>
                <a:cs typeface="+mn-cs"/>
              </a:rPr>
              <a:t>Spark</a:t>
            </a:r>
            <a:r>
              <a:rPr lang="pt-BR" sz="1200" b="0" i="0" kern="1200" dirty="0" smtClean="0">
                <a:solidFill>
                  <a:schemeClr val="tx1"/>
                </a:solidFill>
                <a:effectLst/>
                <a:latin typeface="+mn-lt"/>
                <a:ea typeface="+mn-ea"/>
                <a:cs typeface="+mn-cs"/>
              </a:rPr>
              <a:t> através de uma API JDBC. Isso permite executar consultas no estilo SQL sobre esses dados usando ferramentas tradicionais de BI e de visualização. Além disso, também permite que os usuários usem ETL para extrair seus dados em diferentes formatos (como JSON, Parquet, ou um banco de dados), transformá-los e expô-los para consultas </a:t>
            </a:r>
            <a:r>
              <a:rPr lang="pt-BR" sz="1200" b="0" i="0" kern="1200" dirty="0" err="1" smtClean="0">
                <a:solidFill>
                  <a:schemeClr val="tx1"/>
                </a:solidFill>
                <a:effectLst/>
                <a:latin typeface="+mn-lt"/>
                <a:ea typeface="+mn-ea"/>
                <a:cs typeface="+mn-cs"/>
              </a:rPr>
              <a:t>ad-hoc</a:t>
            </a:r>
            <a:r>
              <a:rPr lang="pt-BR" sz="1200" b="0" i="0" kern="1200" dirty="0" smtClean="0">
                <a:solidFill>
                  <a:schemeClr val="tx1"/>
                </a:solidFill>
                <a:effectLst/>
                <a:latin typeface="+mn-lt"/>
                <a:ea typeface="+mn-ea"/>
                <a:cs typeface="+mn-cs"/>
              </a:rPr>
              <a:t>;</a:t>
            </a:r>
          </a:p>
          <a:p>
            <a:r>
              <a:rPr lang="pt-BR" sz="1200" b="1" i="0" kern="1200" dirty="0" err="1" smtClean="0">
                <a:solidFill>
                  <a:schemeClr val="tx1"/>
                </a:solidFill>
                <a:effectLst/>
                <a:latin typeface="+mn-lt"/>
                <a:ea typeface="+mn-ea"/>
                <a:cs typeface="+mn-cs"/>
              </a:rPr>
              <a:t>Spark</a:t>
            </a:r>
            <a:r>
              <a:rPr lang="pt-BR" sz="1200" b="1" i="0" kern="1200" dirty="0" smtClean="0">
                <a:solidFill>
                  <a:schemeClr val="tx1"/>
                </a:solidFill>
                <a:effectLst/>
                <a:latin typeface="+mn-lt"/>
                <a:ea typeface="+mn-ea"/>
                <a:cs typeface="+mn-cs"/>
              </a:rPr>
              <a:t> </a:t>
            </a:r>
            <a:r>
              <a:rPr lang="pt-BR" sz="1200" b="1" i="0" kern="1200" dirty="0" err="1" smtClean="0">
                <a:solidFill>
                  <a:schemeClr val="tx1"/>
                </a:solidFill>
                <a:effectLst/>
                <a:latin typeface="+mn-lt"/>
                <a:ea typeface="+mn-ea"/>
                <a:cs typeface="+mn-cs"/>
              </a:rPr>
              <a:t>MLlib</a:t>
            </a:r>
            <a:r>
              <a:rPr lang="pt-BR" sz="1200" b="1" i="0" kern="1200" dirty="0" smtClean="0">
                <a:solidFill>
                  <a:schemeClr val="tx1"/>
                </a:solidFill>
                <a:effectLst/>
                <a:latin typeface="+mn-lt"/>
                <a:ea typeface="+mn-ea"/>
                <a:cs typeface="+mn-cs"/>
              </a:rPr>
              <a:t>:</a:t>
            </a:r>
            <a:endParaRPr lang="pt-BR" sz="1200" b="0" i="0" kern="1200" dirty="0" smtClean="0">
              <a:solidFill>
                <a:schemeClr val="tx1"/>
              </a:solidFill>
              <a:effectLst/>
              <a:latin typeface="+mn-lt"/>
              <a:ea typeface="+mn-ea"/>
              <a:cs typeface="+mn-cs"/>
            </a:endParaRPr>
          </a:p>
          <a:p>
            <a:pPr lvl="1"/>
            <a:r>
              <a:rPr lang="pt-BR" sz="1200" b="0" i="0" u="none" strike="noStrike" kern="1200" dirty="0" err="1" smtClean="0">
                <a:solidFill>
                  <a:schemeClr val="tx1"/>
                </a:solidFill>
                <a:effectLst/>
                <a:latin typeface="+mn-lt"/>
                <a:ea typeface="+mn-ea"/>
                <a:cs typeface="+mn-cs"/>
                <a:hlinkClick r:id="rId5"/>
              </a:rPr>
              <a:t>MLlib</a:t>
            </a:r>
            <a:r>
              <a:rPr lang="pt-BR" sz="1200" b="0" i="0" kern="1200" dirty="0" smtClean="0">
                <a:solidFill>
                  <a:schemeClr val="tx1"/>
                </a:solidFill>
                <a:effectLst/>
                <a:latin typeface="+mn-lt"/>
                <a:ea typeface="+mn-ea"/>
                <a:cs typeface="+mn-cs"/>
              </a:rPr>
              <a:t> é a biblioteca de aprendizado de máquina do </a:t>
            </a:r>
            <a:r>
              <a:rPr lang="pt-BR" sz="1200" b="0" i="0" kern="1200" dirty="0" err="1" smtClean="0">
                <a:solidFill>
                  <a:schemeClr val="tx1"/>
                </a:solidFill>
                <a:effectLst/>
                <a:latin typeface="+mn-lt"/>
                <a:ea typeface="+mn-ea"/>
                <a:cs typeface="+mn-cs"/>
              </a:rPr>
              <a:t>Spark</a:t>
            </a:r>
            <a:r>
              <a:rPr lang="pt-BR" sz="1200" b="0" i="0" kern="1200" dirty="0" smtClean="0">
                <a:solidFill>
                  <a:schemeClr val="tx1"/>
                </a:solidFill>
                <a:effectLst/>
                <a:latin typeface="+mn-lt"/>
                <a:ea typeface="+mn-ea"/>
                <a:cs typeface="+mn-cs"/>
              </a:rPr>
              <a:t>, que consiste em algoritmos de aprendizagem, incluindo a classificação, regressão, </a:t>
            </a:r>
            <a:r>
              <a:rPr lang="pt-BR" sz="1200" b="0" i="0" kern="1200" dirty="0" err="1" smtClean="0">
                <a:solidFill>
                  <a:schemeClr val="tx1"/>
                </a:solidFill>
                <a:effectLst/>
                <a:latin typeface="+mn-lt"/>
                <a:ea typeface="+mn-ea"/>
                <a:cs typeface="+mn-cs"/>
              </a:rPr>
              <a:t>clustering</a:t>
            </a:r>
            <a:r>
              <a:rPr lang="pt-BR" sz="1200" b="0" i="0" kern="1200" dirty="0" smtClean="0">
                <a:solidFill>
                  <a:schemeClr val="tx1"/>
                </a:solidFill>
                <a:effectLst/>
                <a:latin typeface="+mn-lt"/>
                <a:ea typeface="+mn-ea"/>
                <a:cs typeface="+mn-cs"/>
              </a:rPr>
              <a:t>, filtragem colaborativa e redução de dimensionalidade;</a:t>
            </a:r>
          </a:p>
          <a:p>
            <a:r>
              <a:rPr lang="pt-BR" sz="1200" b="1" i="0" kern="1200" dirty="0" err="1" smtClean="0">
                <a:solidFill>
                  <a:schemeClr val="tx1"/>
                </a:solidFill>
                <a:effectLst/>
                <a:latin typeface="+mn-lt"/>
                <a:ea typeface="+mn-ea"/>
                <a:cs typeface="+mn-cs"/>
              </a:rPr>
              <a:t>Spark</a:t>
            </a:r>
            <a:r>
              <a:rPr lang="pt-BR" sz="1200" b="1" i="0" kern="1200" dirty="0" smtClean="0">
                <a:solidFill>
                  <a:schemeClr val="tx1"/>
                </a:solidFill>
                <a:effectLst/>
                <a:latin typeface="+mn-lt"/>
                <a:ea typeface="+mn-ea"/>
                <a:cs typeface="+mn-cs"/>
              </a:rPr>
              <a:t> </a:t>
            </a:r>
            <a:r>
              <a:rPr lang="pt-BR" sz="1200" b="1" i="0" kern="1200" dirty="0" err="1" smtClean="0">
                <a:solidFill>
                  <a:schemeClr val="tx1"/>
                </a:solidFill>
                <a:effectLst/>
                <a:latin typeface="+mn-lt"/>
                <a:ea typeface="+mn-ea"/>
                <a:cs typeface="+mn-cs"/>
              </a:rPr>
              <a:t>GraphX</a:t>
            </a:r>
            <a:r>
              <a:rPr lang="pt-BR" sz="1200" b="1" i="0" kern="1200" dirty="0" smtClean="0">
                <a:solidFill>
                  <a:schemeClr val="tx1"/>
                </a:solidFill>
                <a:effectLst/>
                <a:latin typeface="+mn-lt"/>
                <a:ea typeface="+mn-ea"/>
                <a:cs typeface="+mn-cs"/>
              </a:rPr>
              <a:t>:</a:t>
            </a:r>
            <a:endParaRPr lang="pt-BR" sz="1200" b="0" i="0" kern="1200" dirty="0" smtClean="0">
              <a:solidFill>
                <a:schemeClr val="tx1"/>
              </a:solidFill>
              <a:effectLst/>
              <a:latin typeface="+mn-lt"/>
              <a:ea typeface="+mn-ea"/>
              <a:cs typeface="+mn-cs"/>
            </a:endParaRPr>
          </a:p>
          <a:p>
            <a:pPr lvl="1"/>
            <a:r>
              <a:rPr lang="pt-BR" sz="1200" b="0" i="0" u="none" strike="noStrike" kern="1200" dirty="0" err="1" smtClean="0">
                <a:solidFill>
                  <a:schemeClr val="tx1"/>
                </a:solidFill>
                <a:effectLst/>
                <a:latin typeface="+mn-lt"/>
                <a:ea typeface="+mn-ea"/>
                <a:cs typeface="+mn-cs"/>
                <a:hlinkClick r:id="rId6"/>
              </a:rPr>
              <a:t>GraphX</a:t>
            </a:r>
            <a:r>
              <a:rPr lang="pt-BR" sz="1200" b="0" i="0" kern="1200" dirty="0" smtClean="0">
                <a:solidFill>
                  <a:schemeClr val="tx1"/>
                </a:solidFill>
                <a:effectLst/>
                <a:latin typeface="+mn-lt"/>
                <a:ea typeface="+mn-ea"/>
                <a:cs typeface="+mn-cs"/>
              </a:rPr>
              <a:t> ​​é uma nova API do </a:t>
            </a:r>
            <a:r>
              <a:rPr lang="pt-BR" sz="1200" b="0" i="0" kern="1200" dirty="0" err="1" smtClean="0">
                <a:solidFill>
                  <a:schemeClr val="tx1"/>
                </a:solidFill>
                <a:effectLst/>
                <a:latin typeface="+mn-lt"/>
                <a:ea typeface="+mn-ea"/>
                <a:cs typeface="+mn-cs"/>
              </a:rPr>
              <a:t>Spark</a:t>
            </a:r>
            <a:r>
              <a:rPr lang="pt-BR" sz="1200" b="0" i="0" kern="1200" dirty="0" smtClean="0">
                <a:solidFill>
                  <a:schemeClr val="tx1"/>
                </a:solidFill>
                <a:effectLst/>
                <a:latin typeface="+mn-lt"/>
                <a:ea typeface="+mn-ea"/>
                <a:cs typeface="+mn-cs"/>
              </a:rPr>
              <a:t> para grafos e computação paralela. Em alto nível, o </a:t>
            </a:r>
            <a:r>
              <a:rPr lang="pt-BR" sz="1200" b="0" i="0" kern="1200" dirty="0" err="1" smtClean="0">
                <a:solidFill>
                  <a:schemeClr val="tx1"/>
                </a:solidFill>
                <a:effectLst/>
                <a:latin typeface="+mn-lt"/>
                <a:ea typeface="+mn-ea"/>
                <a:cs typeface="+mn-cs"/>
              </a:rPr>
              <a:t>GraphX</a:t>
            </a:r>
            <a:r>
              <a:rPr lang="pt-BR" sz="1200" b="0" i="0" kern="1200" dirty="0" smtClean="0">
                <a:solidFill>
                  <a:schemeClr val="tx1"/>
                </a:solidFill>
                <a:effectLst/>
                <a:latin typeface="+mn-lt"/>
                <a:ea typeface="+mn-ea"/>
                <a:cs typeface="+mn-cs"/>
              </a:rPr>
              <a:t> ​​estende o </a:t>
            </a:r>
            <a:r>
              <a:rPr lang="pt-BR" sz="1200" b="0" i="0" kern="1200" dirty="0" err="1" smtClean="0">
                <a:solidFill>
                  <a:schemeClr val="tx1"/>
                </a:solidFill>
                <a:effectLst/>
                <a:latin typeface="+mn-lt"/>
                <a:ea typeface="+mn-ea"/>
                <a:cs typeface="+mn-cs"/>
              </a:rPr>
              <a:t>Spark</a:t>
            </a:r>
            <a:r>
              <a:rPr lang="pt-BR" sz="1200" b="0" i="0" kern="1200" dirty="0" smtClean="0">
                <a:solidFill>
                  <a:schemeClr val="tx1"/>
                </a:solidFill>
                <a:effectLst/>
                <a:latin typeface="+mn-lt"/>
                <a:ea typeface="+mn-ea"/>
                <a:cs typeface="+mn-cs"/>
              </a:rPr>
              <a:t> RDD para grafos. Para apoiar a computação de grafos, o </a:t>
            </a:r>
            <a:r>
              <a:rPr lang="pt-BR" sz="1200" b="0" i="0" kern="1200" dirty="0" err="1" smtClean="0">
                <a:solidFill>
                  <a:schemeClr val="tx1"/>
                </a:solidFill>
                <a:effectLst/>
                <a:latin typeface="+mn-lt"/>
                <a:ea typeface="+mn-ea"/>
                <a:cs typeface="+mn-cs"/>
              </a:rPr>
              <a:t>GraphX</a:t>
            </a:r>
            <a:r>
              <a:rPr lang="pt-BR" sz="1200" b="0" i="0" kern="1200" dirty="0" smtClean="0">
                <a:solidFill>
                  <a:schemeClr val="tx1"/>
                </a:solidFill>
                <a:effectLst/>
                <a:latin typeface="+mn-lt"/>
                <a:ea typeface="+mn-ea"/>
                <a:cs typeface="+mn-cs"/>
              </a:rPr>
              <a:t> ​​expõe um conjunto de operadores fundamentais (por exemplo, </a:t>
            </a:r>
            <a:r>
              <a:rPr lang="pt-BR" sz="1200" b="0" i="0" kern="1200" dirty="0" err="1" smtClean="0">
                <a:solidFill>
                  <a:schemeClr val="tx1"/>
                </a:solidFill>
                <a:effectLst/>
                <a:latin typeface="+mn-lt"/>
                <a:ea typeface="+mn-ea"/>
                <a:cs typeface="+mn-cs"/>
              </a:rPr>
              <a:t>subgrafos</a:t>
            </a:r>
            <a:r>
              <a:rPr lang="pt-BR" sz="1200" b="0" i="0" kern="1200" dirty="0" smtClean="0">
                <a:solidFill>
                  <a:schemeClr val="tx1"/>
                </a:solidFill>
                <a:effectLst/>
                <a:latin typeface="+mn-lt"/>
                <a:ea typeface="+mn-ea"/>
                <a:cs typeface="+mn-cs"/>
              </a:rPr>
              <a:t> e vértices adjacentes), bem como uma variante optimizada do </a:t>
            </a:r>
            <a:r>
              <a:rPr lang="pt-BR" sz="1200" b="0" i="0" kern="1200" dirty="0" err="1" smtClean="0">
                <a:solidFill>
                  <a:schemeClr val="tx1"/>
                </a:solidFill>
                <a:effectLst/>
                <a:latin typeface="+mn-lt"/>
                <a:ea typeface="+mn-ea"/>
                <a:cs typeface="+mn-cs"/>
              </a:rPr>
              <a:t>Pregel</a:t>
            </a:r>
            <a:r>
              <a:rPr lang="pt-BR" sz="1200" b="0" i="0" kern="1200" dirty="0" smtClean="0">
                <a:solidFill>
                  <a:schemeClr val="tx1"/>
                </a:solidFill>
                <a:effectLst/>
                <a:latin typeface="+mn-lt"/>
                <a:ea typeface="+mn-ea"/>
                <a:cs typeface="+mn-cs"/>
              </a:rPr>
              <a:t>. Além disso, o </a:t>
            </a:r>
            <a:r>
              <a:rPr lang="pt-BR" sz="1200" b="0" i="0" kern="1200" dirty="0" err="1" smtClean="0">
                <a:solidFill>
                  <a:schemeClr val="tx1"/>
                </a:solidFill>
                <a:effectLst/>
                <a:latin typeface="+mn-lt"/>
                <a:ea typeface="+mn-ea"/>
                <a:cs typeface="+mn-cs"/>
              </a:rPr>
              <a:t>GraphX</a:t>
            </a:r>
            <a:r>
              <a:rPr lang="pt-BR" sz="1200" b="0" i="0" kern="1200" dirty="0" smtClean="0">
                <a:solidFill>
                  <a:schemeClr val="tx1"/>
                </a:solidFill>
                <a:effectLst/>
                <a:latin typeface="+mn-lt"/>
                <a:ea typeface="+mn-ea"/>
                <a:cs typeface="+mn-cs"/>
              </a:rPr>
              <a:t> ​​inclui uma crescente coleção de algoritmos para simplificar tarefas de análise de grafos.</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 Hadoop, Mesos, autônomo ou na nuvem. Pode acessar diversas fontes de dados, incluindo HDFS, Cassandra, </a:t>
            </a:r>
            <a:r>
              <a:rPr lang="pt-BR" sz="1200" b="0" i="0" kern="1200" dirty="0" err="1" smtClean="0">
                <a:solidFill>
                  <a:schemeClr val="tx1"/>
                </a:solidFill>
                <a:effectLst/>
                <a:latin typeface="+mn-lt"/>
                <a:ea typeface="+mn-ea"/>
                <a:cs typeface="+mn-cs"/>
              </a:rPr>
              <a:t>HBase</a:t>
            </a:r>
            <a:r>
              <a:rPr lang="pt-BR" sz="1200" b="0" i="0" kern="1200" dirty="0" smtClean="0">
                <a:solidFill>
                  <a:schemeClr val="tx1"/>
                </a:solidFill>
                <a:effectLst/>
                <a:latin typeface="+mn-lt"/>
                <a:ea typeface="+mn-ea"/>
                <a:cs typeface="+mn-cs"/>
              </a:rPr>
              <a:t> e S3.</a:t>
            </a:r>
            <a:endParaRPr lang="pt-BR" dirty="0" smtClean="0"/>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19</a:t>
            </a:fld>
            <a:endParaRPr lang="en-GB"/>
          </a:p>
        </p:txBody>
      </p:sp>
    </p:spTree>
    <p:extLst>
      <p:ext uri="{BB962C8B-B14F-4D97-AF65-F5344CB8AC3E}">
        <p14:creationId xmlns:p14="http://schemas.microsoft.com/office/powerpoint/2010/main" val="2775602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Ferramenta para indexação e pesquisa de dados•  Interface web para consultas•  Integração via XML/HTTP/JSON•  Baseado no Apache </a:t>
            </a:r>
            <a:r>
              <a:rPr lang="pt-BR" sz="1200" b="0" i="0" kern="1200" dirty="0" err="1" smtClean="0">
                <a:solidFill>
                  <a:schemeClr val="tx1"/>
                </a:solidFill>
                <a:effectLst/>
                <a:latin typeface="+mn-lt"/>
                <a:ea typeface="+mn-ea"/>
                <a:cs typeface="+mn-cs"/>
              </a:rPr>
              <a:t>LuceneO</a:t>
            </a:r>
            <a:r>
              <a:rPr lang="pt-BR" sz="1200" b="0" i="0" kern="1200" dirty="0" smtClean="0">
                <a:solidFill>
                  <a:schemeClr val="tx1"/>
                </a:solidFill>
                <a:effectLst/>
                <a:latin typeface="+mn-lt"/>
                <a:ea typeface="+mn-ea"/>
                <a:cs typeface="+mn-cs"/>
              </a:rPr>
              <a:t> que é o Apache </a:t>
            </a:r>
            <a:r>
              <a:rPr lang="pt-BR" sz="1200" b="0" i="0" kern="1200" dirty="0" err="1" smtClean="0">
                <a:solidFill>
                  <a:schemeClr val="tx1"/>
                </a:solidFill>
                <a:effectLst/>
                <a:latin typeface="+mn-lt"/>
                <a:ea typeface="+mn-ea"/>
                <a:cs typeface="+mn-cs"/>
              </a:rPr>
              <a:t>Solr</a:t>
            </a:r>
            <a:endParaRPr lang="pt-BR" sz="1200" b="0" i="0" kern="1200" dirty="0" smtClean="0">
              <a:solidFill>
                <a:schemeClr val="tx1"/>
              </a:solidFill>
              <a:effectLst/>
              <a:latin typeface="+mn-lt"/>
              <a:ea typeface="+mn-ea"/>
              <a:cs typeface="+mn-cs"/>
            </a:endParaRPr>
          </a:p>
          <a:p>
            <a:r>
              <a:rPr lang="pt-BR" sz="1200" b="0" i="0" u="none" strike="noStrike" kern="1200" dirty="0" smtClean="0">
                <a:solidFill>
                  <a:schemeClr val="tx1"/>
                </a:solidFill>
                <a:effectLst/>
                <a:latin typeface="+mn-lt"/>
                <a:ea typeface="+mn-ea"/>
                <a:cs typeface="+mn-cs"/>
                <a:hlinkClick r:id="rId3" tooltip="O que é o Apache Solr "/>
              </a:rPr>
              <a:t>5. </a:t>
            </a:r>
            <a:r>
              <a:rPr lang="pt-BR" sz="1200" b="0" i="0" kern="1200" dirty="0" smtClean="0">
                <a:solidFill>
                  <a:schemeClr val="tx1"/>
                </a:solidFill>
                <a:effectLst/>
                <a:latin typeface="+mn-lt"/>
                <a:ea typeface="+mn-ea"/>
                <a:cs typeface="+mn-cs"/>
              </a:rPr>
              <a:t>O que é o Apache </a:t>
            </a:r>
            <a:r>
              <a:rPr lang="pt-BR" sz="1200" b="0" i="0" kern="1200" dirty="0" err="1" smtClean="0">
                <a:solidFill>
                  <a:schemeClr val="tx1"/>
                </a:solidFill>
                <a:effectLst/>
                <a:latin typeface="+mn-lt"/>
                <a:ea typeface="+mn-ea"/>
                <a:cs typeface="+mn-cs"/>
              </a:rPr>
              <a:t>Solr</a:t>
            </a:r>
            <a:endParaRPr lang="pt-BR" sz="1200" b="0" i="0" kern="1200" dirty="0" smtClean="0">
              <a:solidFill>
                <a:schemeClr val="tx1"/>
              </a:solidFill>
              <a:effectLst/>
              <a:latin typeface="+mn-lt"/>
              <a:ea typeface="+mn-ea"/>
              <a:cs typeface="+mn-cs"/>
            </a:endParaRPr>
          </a:p>
          <a:p>
            <a:r>
              <a:rPr lang="pt-BR" sz="1200" b="0" i="0" u="none" strike="noStrike" kern="1200" dirty="0" smtClean="0">
                <a:solidFill>
                  <a:schemeClr val="tx1"/>
                </a:solidFill>
                <a:effectLst/>
                <a:latin typeface="+mn-lt"/>
                <a:ea typeface="+mn-ea"/>
                <a:cs typeface="+mn-cs"/>
                <a:hlinkClick r:id="rId4" tooltip="1.  Indexa diversos tipos de dados2.  Filtros avançados de ..."/>
              </a:rPr>
              <a:t>6. </a:t>
            </a:r>
            <a:r>
              <a:rPr lang="pt-BR" sz="1200" b="0" i="0" kern="1200" dirty="0" smtClean="0">
                <a:solidFill>
                  <a:schemeClr val="tx1"/>
                </a:solidFill>
                <a:effectLst/>
                <a:latin typeface="+mn-lt"/>
                <a:ea typeface="+mn-ea"/>
                <a:cs typeface="+mn-cs"/>
              </a:rPr>
              <a:t>1.  Indexa diversos tipos de dados2.  Filtros avançados de busca3.  Busca facetada4.  Busca fonética5.  </a:t>
            </a:r>
            <a:r>
              <a:rPr lang="pt-BR" sz="1200" b="0" i="0" kern="1200" dirty="0" err="1" smtClean="0">
                <a:solidFill>
                  <a:schemeClr val="tx1"/>
                </a:solidFill>
                <a:effectLst/>
                <a:latin typeface="+mn-lt"/>
                <a:ea typeface="+mn-ea"/>
                <a:cs typeface="+mn-cs"/>
              </a:rPr>
              <a:t>ExtensibilidadeComo</a:t>
            </a:r>
            <a:r>
              <a:rPr lang="pt-BR" sz="1200" b="0" i="0" kern="1200" dirty="0" smtClean="0">
                <a:solidFill>
                  <a:schemeClr val="tx1"/>
                </a:solidFill>
                <a:effectLst/>
                <a:latin typeface="+mn-lt"/>
                <a:ea typeface="+mn-ea"/>
                <a:cs typeface="+mn-cs"/>
              </a:rPr>
              <a:t> ele pode te ajudar</a:t>
            </a:r>
          </a:p>
          <a:p>
            <a:r>
              <a:rPr lang="pt-BR" sz="1200" b="0" i="0" u="none" strike="noStrike" kern="1200" dirty="0" smtClean="0">
                <a:solidFill>
                  <a:schemeClr val="tx1"/>
                </a:solidFill>
                <a:effectLst/>
                <a:latin typeface="+mn-lt"/>
                <a:ea typeface="+mn-ea"/>
                <a:cs typeface="+mn-cs"/>
                <a:hlinkClick r:id="rId5" tooltip="1 - Indexa diversos tipos de dados•  Textos pequenos e gran..."/>
              </a:rPr>
              <a:t>7. </a:t>
            </a:r>
            <a:r>
              <a:rPr lang="pt-BR" sz="1200" b="0" i="0" kern="1200" dirty="0" smtClean="0">
                <a:solidFill>
                  <a:schemeClr val="tx1"/>
                </a:solidFill>
                <a:effectLst/>
                <a:latin typeface="+mn-lt"/>
                <a:ea typeface="+mn-ea"/>
                <a:cs typeface="+mn-cs"/>
              </a:rPr>
              <a:t>1 - Indexa diversos tipos de dados•  Textos pequenos e grandes•  </a:t>
            </a:r>
            <a:r>
              <a:rPr lang="pt-BR" sz="1200" b="0" i="0" kern="1200" dirty="0" err="1" smtClean="0">
                <a:solidFill>
                  <a:schemeClr val="tx1"/>
                </a:solidFill>
                <a:effectLst/>
                <a:latin typeface="+mn-lt"/>
                <a:ea typeface="+mn-ea"/>
                <a:cs typeface="+mn-cs"/>
              </a:rPr>
              <a:t>Metadados</a:t>
            </a:r>
            <a:r>
              <a:rPr lang="pt-BR" sz="1200" b="0" i="0" kern="1200" dirty="0" smtClean="0">
                <a:solidFill>
                  <a:schemeClr val="tx1"/>
                </a:solidFill>
                <a:effectLst/>
                <a:latin typeface="+mn-lt"/>
                <a:ea typeface="+mn-ea"/>
                <a:cs typeface="+mn-cs"/>
              </a:rPr>
              <a:t> de arquivos(PDF, DOC, MP3, JPG, </a:t>
            </a:r>
            <a:r>
              <a:rPr lang="pt-BR" sz="1200" b="0" i="0" kern="1200" dirty="0" err="1" smtClean="0">
                <a:solidFill>
                  <a:schemeClr val="tx1"/>
                </a:solidFill>
                <a:effectLst/>
                <a:latin typeface="+mn-lt"/>
                <a:ea typeface="+mn-ea"/>
                <a:cs typeface="+mn-cs"/>
              </a:rPr>
              <a:t>etc</a:t>
            </a:r>
            <a:r>
              <a:rPr lang="pt-BR" sz="1200" b="0" i="0" kern="1200" dirty="0" smtClean="0">
                <a:solidFill>
                  <a:schemeClr val="tx1"/>
                </a:solidFill>
                <a:effectLst/>
                <a:latin typeface="+mn-lt"/>
                <a:ea typeface="+mn-ea"/>
                <a:cs typeface="+mn-cs"/>
              </a:rPr>
              <a:t>)•  Coordenadas geográficas•  ...Como ele pode te ajudar</a:t>
            </a:r>
          </a:p>
          <a:p>
            <a:r>
              <a:rPr lang="pt-BR" sz="1200" b="0" i="0" u="none" strike="noStrike" kern="1200" dirty="0" smtClean="0">
                <a:solidFill>
                  <a:schemeClr val="tx1"/>
                </a:solidFill>
                <a:effectLst/>
                <a:latin typeface="+mn-lt"/>
                <a:ea typeface="+mn-ea"/>
                <a:cs typeface="+mn-cs"/>
                <a:hlinkClick r:id="rId6" tooltip="2 - Filtros avançados de busca•  Filtros condicionais•  Pes..."/>
              </a:rPr>
              <a:t>8. </a:t>
            </a:r>
            <a:r>
              <a:rPr lang="pt-BR" sz="1200" b="0" i="0" kern="1200" dirty="0" smtClean="0">
                <a:solidFill>
                  <a:schemeClr val="tx1"/>
                </a:solidFill>
                <a:effectLst/>
                <a:latin typeface="+mn-lt"/>
                <a:ea typeface="+mn-ea"/>
                <a:cs typeface="+mn-cs"/>
              </a:rPr>
              <a:t>2 - Filtros avançados de busca•  Filtros condicionais•  Pesquisa com “</a:t>
            </a:r>
            <a:r>
              <a:rPr lang="pt-BR" sz="1200" b="0" i="0" kern="1200" dirty="0" err="1" smtClean="0">
                <a:solidFill>
                  <a:schemeClr val="tx1"/>
                </a:solidFill>
                <a:effectLst/>
                <a:latin typeface="+mn-lt"/>
                <a:ea typeface="+mn-ea"/>
                <a:cs typeface="+mn-cs"/>
              </a:rPr>
              <a:t>wildcards</a:t>
            </a:r>
            <a:r>
              <a:rPr lang="pt-BR" sz="1200" b="0" i="0" kern="1200" dirty="0" smtClean="0">
                <a:solidFill>
                  <a:schemeClr val="tx1"/>
                </a:solidFill>
                <a:effectLst/>
                <a:latin typeface="+mn-lt"/>
                <a:ea typeface="+mn-ea"/>
                <a:cs typeface="+mn-cs"/>
              </a:rPr>
              <a:t>”•  Pesquisa por proximidade•  Operadores booleanos•  ...Como ele pode te ajudar</a:t>
            </a:r>
          </a:p>
          <a:p>
            <a:r>
              <a:rPr lang="pt-BR" sz="1200" b="0" i="0" u="none" strike="noStrike" kern="1200" dirty="0" smtClean="0">
                <a:solidFill>
                  <a:schemeClr val="tx1"/>
                </a:solidFill>
                <a:effectLst/>
                <a:latin typeface="+mn-lt"/>
                <a:ea typeface="+mn-ea"/>
                <a:cs typeface="+mn-cs"/>
                <a:hlinkClick r:id="rId7" tooltip="3 - Busca facetadaComo ele pode te ajudar "/>
              </a:rPr>
              <a:t>9. </a:t>
            </a:r>
            <a:r>
              <a:rPr lang="pt-BR" sz="1200" b="0" i="0" kern="1200" dirty="0" smtClean="0">
                <a:solidFill>
                  <a:schemeClr val="tx1"/>
                </a:solidFill>
                <a:effectLst/>
                <a:latin typeface="+mn-lt"/>
                <a:ea typeface="+mn-ea"/>
                <a:cs typeface="+mn-cs"/>
              </a:rPr>
              <a:t>3 - Busca </a:t>
            </a:r>
            <a:r>
              <a:rPr lang="pt-BR" sz="1200" b="0" i="0" kern="1200" dirty="0" err="1" smtClean="0">
                <a:solidFill>
                  <a:schemeClr val="tx1"/>
                </a:solidFill>
                <a:effectLst/>
                <a:latin typeface="+mn-lt"/>
                <a:ea typeface="+mn-ea"/>
                <a:cs typeface="+mn-cs"/>
              </a:rPr>
              <a:t>facetadaComo</a:t>
            </a:r>
            <a:r>
              <a:rPr lang="pt-BR" sz="1200" b="0" i="0" kern="1200" dirty="0" smtClean="0">
                <a:solidFill>
                  <a:schemeClr val="tx1"/>
                </a:solidFill>
                <a:effectLst/>
                <a:latin typeface="+mn-lt"/>
                <a:ea typeface="+mn-ea"/>
                <a:cs typeface="+mn-cs"/>
              </a:rPr>
              <a:t> ele pode te ajudar</a:t>
            </a:r>
          </a:p>
          <a:p>
            <a:r>
              <a:rPr lang="pt-BR" sz="1200" b="0" i="0" u="none" strike="noStrike" kern="1200" dirty="0" smtClean="0">
                <a:solidFill>
                  <a:schemeClr val="tx1"/>
                </a:solidFill>
                <a:effectLst/>
                <a:latin typeface="+mn-lt"/>
                <a:ea typeface="+mn-ea"/>
                <a:cs typeface="+mn-cs"/>
                <a:hlinkClick r:id="rId8" tooltip="4 - Busca fonéticaEm geral, uma busca se baseia apenas na o..."/>
              </a:rPr>
              <a:t>10. </a:t>
            </a:r>
            <a:r>
              <a:rPr lang="pt-BR" sz="1200" b="0" i="0" kern="1200" dirty="0" smtClean="0">
                <a:solidFill>
                  <a:schemeClr val="tx1"/>
                </a:solidFill>
                <a:effectLst/>
                <a:latin typeface="+mn-lt"/>
                <a:ea typeface="+mn-ea"/>
                <a:cs typeface="+mn-cs"/>
              </a:rPr>
              <a:t>4 - Busca </a:t>
            </a:r>
            <a:r>
              <a:rPr lang="pt-BR" sz="1200" b="0" i="0" kern="1200" dirty="0" err="1" smtClean="0">
                <a:solidFill>
                  <a:schemeClr val="tx1"/>
                </a:solidFill>
                <a:effectLst/>
                <a:latin typeface="+mn-lt"/>
                <a:ea typeface="+mn-ea"/>
                <a:cs typeface="+mn-cs"/>
              </a:rPr>
              <a:t>fonéticaEm</a:t>
            </a:r>
            <a:r>
              <a:rPr lang="pt-BR" sz="1200" b="0" i="0" kern="1200" dirty="0" smtClean="0">
                <a:solidFill>
                  <a:schemeClr val="tx1"/>
                </a:solidFill>
                <a:effectLst/>
                <a:latin typeface="+mn-lt"/>
                <a:ea typeface="+mn-ea"/>
                <a:cs typeface="+mn-cs"/>
              </a:rPr>
              <a:t> geral, uma busca se baseia apenas na ortografia, que </a:t>
            </a:r>
            <a:r>
              <a:rPr lang="pt-BR" sz="1200" b="0" i="0" kern="1200" dirty="0" err="1" smtClean="0">
                <a:solidFill>
                  <a:schemeClr val="tx1"/>
                </a:solidFill>
                <a:effectLst/>
                <a:latin typeface="+mn-lt"/>
                <a:ea typeface="+mn-ea"/>
                <a:cs typeface="+mn-cs"/>
              </a:rPr>
              <a:t>éuma</a:t>
            </a:r>
            <a:r>
              <a:rPr lang="pt-BR" sz="1200" b="0" i="0" kern="1200" dirty="0" smtClean="0">
                <a:solidFill>
                  <a:schemeClr val="tx1"/>
                </a:solidFill>
                <a:effectLst/>
                <a:latin typeface="+mn-lt"/>
                <a:ea typeface="+mn-ea"/>
                <a:cs typeface="+mn-cs"/>
              </a:rPr>
              <a:t> sequência de letras, como "</a:t>
            </a:r>
            <a:r>
              <a:rPr lang="pt-BR" sz="1200" b="0" i="0" kern="1200" dirty="0" err="1" smtClean="0">
                <a:solidFill>
                  <a:schemeClr val="tx1"/>
                </a:solidFill>
                <a:effectLst/>
                <a:latin typeface="+mn-lt"/>
                <a:ea typeface="+mn-ea"/>
                <a:cs typeface="+mn-cs"/>
              </a:rPr>
              <a:t>J-o-ã-o</a:t>
            </a:r>
            <a:r>
              <a:rPr lang="pt-BR" sz="1200" b="0" i="0" kern="1200" dirty="0" smtClean="0">
                <a:solidFill>
                  <a:schemeClr val="tx1"/>
                </a:solidFill>
                <a:effectLst/>
                <a:latin typeface="+mn-lt"/>
                <a:ea typeface="+mn-ea"/>
                <a:cs typeface="+mn-cs"/>
              </a:rPr>
              <a:t>", existindo </a:t>
            </a:r>
            <a:r>
              <a:rPr lang="pt-BR" sz="1200" b="0" i="0" kern="1200" dirty="0" err="1" smtClean="0">
                <a:solidFill>
                  <a:schemeClr val="tx1"/>
                </a:solidFill>
                <a:effectLst/>
                <a:latin typeface="+mn-lt"/>
                <a:ea typeface="+mn-ea"/>
                <a:cs typeface="+mn-cs"/>
              </a:rPr>
              <a:t>algunstipos</a:t>
            </a:r>
            <a:r>
              <a:rPr lang="pt-BR" sz="1200" b="0" i="0" kern="1200" dirty="0" smtClean="0">
                <a:solidFill>
                  <a:schemeClr val="tx1"/>
                </a:solidFill>
                <a:effectLst/>
                <a:latin typeface="+mn-lt"/>
                <a:ea typeface="+mn-ea"/>
                <a:cs typeface="+mn-cs"/>
              </a:rPr>
              <a:t> de alternativas simples, como desconsiderar </a:t>
            </a:r>
            <a:r>
              <a:rPr lang="pt-BR" sz="1200" b="0" i="0" kern="1200" dirty="0" err="1" smtClean="0">
                <a:solidFill>
                  <a:schemeClr val="tx1"/>
                </a:solidFill>
                <a:effectLst/>
                <a:latin typeface="+mn-lt"/>
                <a:ea typeface="+mn-ea"/>
                <a:cs typeface="+mn-cs"/>
              </a:rPr>
              <a:t>acentos,etc.A</a:t>
            </a:r>
            <a:r>
              <a:rPr lang="pt-BR" sz="1200" b="0" i="0" kern="1200" dirty="0" smtClean="0">
                <a:solidFill>
                  <a:schemeClr val="tx1"/>
                </a:solidFill>
                <a:effectLst/>
                <a:latin typeface="+mn-lt"/>
                <a:ea typeface="+mn-ea"/>
                <a:cs typeface="+mn-cs"/>
              </a:rPr>
              <a:t> busca fonética permite buscas como “Thaís” </a:t>
            </a:r>
            <a:r>
              <a:rPr lang="pt-BR" sz="1200" b="0" i="0" kern="1200" dirty="0" err="1" smtClean="0">
                <a:solidFill>
                  <a:schemeClr val="tx1"/>
                </a:solidFill>
                <a:effectLst/>
                <a:latin typeface="+mn-lt"/>
                <a:ea typeface="+mn-ea"/>
                <a:cs typeface="+mn-cs"/>
              </a:rPr>
              <a:t>retornarem“Taís</a:t>
            </a:r>
            <a:r>
              <a:rPr lang="pt-BR" sz="1200" b="0" i="0" kern="1200" dirty="0" smtClean="0">
                <a:solidFill>
                  <a:schemeClr val="tx1"/>
                </a:solidFill>
                <a:effectLst/>
                <a:latin typeface="+mn-lt"/>
                <a:ea typeface="+mn-ea"/>
                <a:cs typeface="+mn-cs"/>
              </a:rPr>
              <a:t>”; “Carol” retornar “</a:t>
            </a:r>
            <a:r>
              <a:rPr lang="pt-BR" sz="1200" b="0" i="0" kern="1200" dirty="0" err="1" smtClean="0">
                <a:solidFill>
                  <a:schemeClr val="tx1"/>
                </a:solidFill>
                <a:effectLst/>
                <a:latin typeface="+mn-lt"/>
                <a:ea typeface="+mn-ea"/>
                <a:cs typeface="+mn-cs"/>
              </a:rPr>
              <a:t>Karol</a:t>
            </a:r>
            <a:r>
              <a:rPr lang="pt-BR" sz="1200" b="0" i="0" kern="1200" dirty="0" smtClean="0">
                <a:solidFill>
                  <a:schemeClr val="tx1"/>
                </a:solidFill>
                <a:effectLst/>
                <a:latin typeface="+mn-lt"/>
                <a:ea typeface="+mn-ea"/>
                <a:cs typeface="+mn-cs"/>
              </a:rPr>
              <a:t>”, e por ai em </a:t>
            </a:r>
            <a:r>
              <a:rPr lang="pt-BR" sz="1200" b="0" i="0" kern="1200" dirty="0" err="1" smtClean="0">
                <a:solidFill>
                  <a:schemeClr val="tx1"/>
                </a:solidFill>
                <a:effectLst/>
                <a:latin typeface="+mn-lt"/>
                <a:ea typeface="+mn-ea"/>
                <a:cs typeface="+mn-cs"/>
              </a:rPr>
              <a:t>diante.Como</a:t>
            </a:r>
            <a:r>
              <a:rPr lang="pt-BR" sz="1200" b="0" i="0" kern="1200" dirty="0" smtClean="0">
                <a:solidFill>
                  <a:schemeClr val="tx1"/>
                </a:solidFill>
                <a:effectLst/>
                <a:latin typeface="+mn-lt"/>
                <a:ea typeface="+mn-ea"/>
                <a:cs typeface="+mn-cs"/>
              </a:rPr>
              <a:t> ele pode te ajudar</a:t>
            </a:r>
          </a:p>
          <a:p>
            <a:r>
              <a:rPr lang="pt-BR" sz="1200" b="0" i="0" u="none" strike="noStrike" kern="1200" dirty="0" smtClean="0">
                <a:solidFill>
                  <a:schemeClr val="tx1"/>
                </a:solidFill>
                <a:effectLst/>
                <a:latin typeface="+mn-lt"/>
                <a:ea typeface="+mn-ea"/>
                <a:cs typeface="+mn-cs"/>
                <a:hlinkClick r:id="rId9" tooltip="5 – Extensibilidade•  Baseado em Java•  Open sourceComo ele..."/>
              </a:rPr>
              <a:t>11. </a:t>
            </a:r>
            <a:r>
              <a:rPr lang="pt-BR" sz="1200" b="0" i="0" kern="1200" dirty="0" smtClean="0">
                <a:solidFill>
                  <a:schemeClr val="tx1"/>
                </a:solidFill>
                <a:effectLst/>
                <a:latin typeface="+mn-lt"/>
                <a:ea typeface="+mn-ea"/>
                <a:cs typeface="+mn-cs"/>
              </a:rPr>
              <a:t>5 – Extensibilidade•  Baseado em Java•  Open </a:t>
            </a:r>
            <a:r>
              <a:rPr lang="pt-BR" sz="1200" b="0" i="0" kern="1200" dirty="0" err="1" smtClean="0">
                <a:solidFill>
                  <a:schemeClr val="tx1"/>
                </a:solidFill>
                <a:effectLst/>
                <a:latin typeface="+mn-lt"/>
                <a:ea typeface="+mn-ea"/>
                <a:cs typeface="+mn-cs"/>
              </a:rPr>
              <a:t>sourceComo</a:t>
            </a:r>
            <a:r>
              <a:rPr lang="pt-BR" sz="1200" b="0" i="0" kern="1200" dirty="0" smtClean="0">
                <a:solidFill>
                  <a:schemeClr val="tx1"/>
                </a:solidFill>
                <a:effectLst/>
                <a:latin typeface="+mn-lt"/>
                <a:ea typeface="+mn-ea"/>
                <a:cs typeface="+mn-cs"/>
              </a:rPr>
              <a:t> ele pode te ajudar</a:t>
            </a:r>
          </a:p>
          <a:p>
            <a:r>
              <a:rPr lang="pt-BR" sz="1200" b="0" i="0" u="none" strike="noStrike" kern="1200" dirty="0" smtClean="0">
                <a:solidFill>
                  <a:schemeClr val="tx1"/>
                </a:solidFill>
                <a:effectLst/>
                <a:latin typeface="+mn-lt"/>
                <a:ea typeface="+mn-ea"/>
                <a:cs typeface="+mn-cs"/>
                <a:hlinkClick r:id="rId10" tooltip="1.  Backend para buscas em sites2.  Backend para buscas em ..."/>
              </a:rPr>
              <a:t>12. </a:t>
            </a:r>
            <a:r>
              <a:rPr lang="pt-BR" sz="1200" b="0" i="0" kern="1200" dirty="0" smtClean="0">
                <a:solidFill>
                  <a:schemeClr val="tx1"/>
                </a:solidFill>
                <a:effectLst/>
                <a:latin typeface="+mn-lt"/>
                <a:ea typeface="+mn-ea"/>
                <a:cs typeface="+mn-cs"/>
              </a:rPr>
              <a:t>1.  </a:t>
            </a:r>
            <a:r>
              <a:rPr lang="pt-BR" sz="1200" b="0" i="0" kern="1200" dirty="0" err="1" smtClean="0">
                <a:solidFill>
                  <a:schemeClr val="tx1"/>
                </a:solidFill>
                <a:effectLst/>
                <a:latin typeface="+mn-lt"/>
                <a:ea typeface="+mn-ea"/>
                <a:cs typeface="+mn-cs"/>
              </a:rPr>
              <a:t>Backend</a:t>
            </a:r>
            <a:r>
              <a:rPr lang="pt-BR" sz="1200" b="0" i="0" kern="1200" dirty="0" smtClean="0">
                <a:solidFill>
                  <a:schemeClr val="tx1"/>
                </a:solidFill>
                <a:effectLst/>
                <a:latin typeface="+mn-lt"/>
                <a:ea typeface="+mn-ea"/>
                <a:cs typeface="+mn-cs"/>
              </a:rPr>
              <a:t> para buscas em sites2.  </a:t>
            </a:r>
            <a:r>
              <a:rPr lang="pt-BR" sz="1200" b="0" i="0" kern="1200" dirty="0" err="1" smtClean="0">
                <a:solidFill>
                  <a:schemeClr val="tx1"/>
                </a:solidFill>
                <a:effectLst/>
                <a:latin typeface="+mn-lt"/>
                <a:ea typeface="+mn-ea"/>
                <a:cs typeface="+mn-cs"/>
              </a:rPr>
              <a:t>Backend</a:t>
            </a:r>
            <a:r>
              <a:rPr lang="pt-BR" sz="1200" b="0" i="0" kern="1200" dirty="0" smtClean="0">
                <a:solidFill>
                  <a:schemeClr val="tx1"/>
                </a:solidFill>
                <a:effectLst/>
                <a:latin typeface="+mn-lt"/>
                <a:ea typeface="+mn-ea"/>
                <a:cs typeface="+mn-cs"/>
              </a:rPr>
              <a:t> para buscas em sistemas3.  Data Warehouse4.  Relatórios (data </a:t>
            </a:r>
            <a:r>
              <a:rPr lang="pt-BR" sz="1200" b="0" i="0" kern="1200" dirty="0" err="1" smtClean="0">
                <a:solidFill>
                  <a:schemeClr val="tx1"/>
                </a:solidFill>
                <a:effectLst/>
                <a:latin typeface="+mn-lt"/>
                <a:ea typeface="+mn-ea"/>
                <a:cs typeface="+mn-cs"/>
              </a:rPr>
              <a:t>warehouse</a:t>
            </a:r>
            <a:r>
              <a:rPr lang="pt-BR" sz="1200" b="0" i="0" kern="1200" dirty="0" smtClean="0">
                <a:solidFill>
                  <a:schemeClr val="tx1"/>
                </a:solidFill>
                <a:effectLst/>
                <a:latin typeface="+mn-lt"/>
                <a:ea typeface="+mn-ea"/>
                <a:cs typeface="+mn-cs"/>
              </a:rPr>
              <a:t> + busca facetada)5.  Apache Tika6.  Pesquisa em arquivos da rede7.  GED8.  Busca </a:t>
            </a:r>
            <a:r>
              <a:rPr lang="pt-BR" sz="1200" b="0" i="0" kern="1200" dirty="0" err="1" smtClean="0">
                <a:solidFill>
                  <a:schemeClr val="tx1"/>
                </a:solidFill>
                <a:effectLst/>
                <a:latin typeface="+mn-lt"/>
                <a:ea typeface="+mn-ea"/>
                <a:cs typeface="+mn-cs"/>
              </a:rPr>
              <a:t>FederadaPossibilidades</a:t>
            </a:r>
            <a:endParaRPr lang="pt-BR" sz="1200" b="0" i="0" kern="1200" dirty="0" smtClean="0">
              <a:solidFill>
                <a:schemeClr val="tx1"/>
              </a:solidFill>
              <a:effectLst/>
              <a:latin typeface="+mn-lt"/>
              <a:ea typeface="+mn-ea"/>
              <a:cs typeface="+mn-cs"/>
            </a:endParaRPr>
          </a:p>
          <a:p>
            <a:r>
              <a:rPr lang="pt-BR" sz="1200" b="0" i="0" u="none" strike="noStrike" kern="1200" dirty="0" smtClean="0">
                <a:solidFill>
                  <a:schemeClr val="tx1"/>
                </a:solidFill>
                <a:effectLst/>
                <a:latin typeface="+mn-lt"/>
                <a:ea typeface="+mn-ea"/>
                <a:cs typeface="+mn-cs"/>
                <a:hlinkClick r:id="rId11" tooltip="Possibilidades "/>
              </a:rPr>
              <a:t>13. </a:t>
            </a:r>
            <a:r>
              <a:rPr lang="pt-BR" sz="1200" b="0" i="0" kern="1200" dirty="0" smtClean="0">
                <a:solidFill>
                  <a:schemeClr val="tx1"/>
                </a:solidFill>
                <a:effectLst/>
                <a:latin typeface="+mn-lt"/>
                <a:ea typeface="+mn-ea"/>
                <a:cs typeface="+mn-cs"/>
              </a:rPr>
              <a:t>Possibilidades</a:t>
            </a:r>
          </a:p>
          <a:p>
            <a:r>
              <a:rPr lang="pt-BR" sz="1200" b="0" i="0" u="none" strike="noStrike" kern="1200" dirty="0" smtClean="0">
                <a:solidFill>
                  <a:schemeClr val="tx1"/>
                </a:solidFill>
                <a:effectLst/>
                <a:latin typeface="+mn-lt"/>
                <a:ea typeface="+mn-ea"/>
                <a:cs typeface="+mn-cs"/>
                <a:hlinkClick r:id="rId12" tooltip="1.  Projetos com informações dentro do Drupal–  Search API ..."/>
              </a:rPr>
              <a:t>14. </a:t>
            </a:r>
            <a:r>
              <a:rPr lang="pt-BR" sz="1200" b="0" i="0" kern="1200" dirty="0" smtClean="0">
                <a:solidFill>
                  <a:schemeClr val="tx1"/>
                </a:solidFill>
                <a:effectLst/>
                <a:latin typeface="+mn-lt"/>
                <a:ea typeface="+mn-ea"/>
                <a:cs typeface="+mn-cs"/>
              </a:rPr>
              <a:t>1.  Projetos com informações dentro do </a:t>
            </a:r>
            <a:r>
              <a:rPr lang="pt-BR" sz="1200" b="0" i="0" kern="1200" dirty="0" err="1" smtClean="0">
                <a:solidFill>
                  <a:schemeClr val="tx1"/>
                </a:solidFill>
                <a:effectLst/>
                <a:latin typeface="+mn-lt"/>
                <a:ea typeface="+mn-ea"/>
                <a:cs typeface="+mn-cs"/>
              </a:rPr>
              <a:t>Drupal</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Search</a:t>
            </a:r>
            <a:r>
              <a:rPr lang="pt-BR" sz="1200" b="0" i="0" kern="1200" dirty="0" smtClean="0">
                <a:solidFill>
                  <a:schemeClr val="tx1"/>
                </a:solidFill>
                <a:effectLst/>
                <a:latin typeface="+mn-lt"/>
                <a:ea typeface="+mn-ea"/>
                <a:cs typeface="+mn-cs"/>
              </a:rPr>
              <a:t> API - http://drupal.org/project/search_api2.  Projetos com informações fora do </a:t>
            </a:r>
            <a:r>
              <a:rPr lang="pt-BR" sz="1200" b="0" i="0" kern="1200" dirty="0" err="1" smtClean="0">
                <a:solidFill>
                  <a:schemeClr val="tx1"/>
                </a:solidFill>
                <a:effectLst/>
                <a:latin typeface="+mn-lt"/>
                <a:ea typeface="+mn-ea"/>
                <a:cs typeface="+mn-cs"/>
              </a:rPr>
              <a:t>Drupal</a:t>
            </a:r>
            <a:r>
              <a:rPr lang="pt-BR" sz="1200" b="0" i="0" kern="1200" dirty="0" smtClean="0">
                <a:solidFill>
                  <a:schemeClr val="tx1"/>
                </a:solidFill>
                <a:effectLst/>
                <a:latin typeface="+mn-lt"/>
                <a:ea typeface="+mn-ea"/>
                <a:cs typeface="+mn-cs"/>
              </a:rPr>
              <a:t>–  Apache </a:t>
            </a:r>
            <a:r>
              <a:rPr lang="pt-BR" sz="1200" b="0" i="0" kern="1200" dirty="0" err="1" smtClean="0">
                <a:solidFill>
                  <a:schemeClr val="tx1"/>
                </a:solidFill>
                <a:effectLst/>
                <a:latin typeface="+mn-lt"/>
                <a:ea typeface="+mn-ea"/>
                <a:cs typeface="+mn-cs"/>
              </a:rPr>
              <a:t>Solr</a:t>
            </a:r>
            <a:r>
              <a:rPr lang="pt-BR" sz="1200" b="0" i="0" kern="1200" dirty="0" smtClean="0">
                <a:solidFill>
                  <a:schemeClr val="tx1"/>
                </a:solidFill>
                <a:effectLst/>
                <a:latin typeface="+mn-lt"/>
                <a:ea typeface="+mn-ea"/>
                <a:cs typeface="+mn-cs"/>
              </a:rPr>
              <a:t> - http://drupal.org/project/apachesolr3.  Views4.  </a:t>
            </a:r>
            <a:r>
              <a:rPr lang="pt-BR" sz="1200" b="0" i="0" kern="1200" dirty="0" err="1" smtClean="0">
                <a:solidFill>
                  <a:schemeClr val="tx1"/>
                </a:solidFill>
                <a:effectLst/>
                <a:latin typeface="+mn-lt"/>
                <a:ea typeface="+mn-ea"/>
                <a:cs typeface="+mn-cs"/>
              </a:rPr>
              <a:t>Facet</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APIIntegrando</a:t>
            </a:r>
            <a:r>
              <a:rPr lang="pt-BR" sz="1200" b="0" i="0" kern="1200" dirty="0" smtClean="0">
                <a:solidFill>
                  <a:schemeClr val="tx1"/>
                </a:solidFill>
                <a:effectLst/>
                <a:latin typeface="+mn-lt"/>
                <a:ea typeface="+mn-ea"/>
                <a:cs typeface="+mn-cs"/>
              </a:rPr>
              <a:t> ao </a:t>
            </a:r>
            <a:r>
              <a:rPr lang="pt-BR" sz="1200" b="0" i="0" kern="1200" dirty="0" err="1" smtClean="0">
                <a:solidFill>
                  <a:schemeClr val="tx1"/>
                </a:solidFill>
                <a:effectLst/>
                <a:latin typeface="+mn-lt"/>
                <a:ea typeface="+mn-ea"/>
                <a:cs typeface="+mn-cs"/>
              </a:rPr>
              <a:t>Drupal</a:t>
            </a:r>
            <a:endParaRPr lang="pt-BR" sz="1200" b="0" i="0" kern="1200" dirty="0" smtClean="0">
              <a:solidFill>
                <a:schemeClr val="tx1"/>
              </a:solidFill>
              <a:effectLst/>
              <a:latin typeface="+mn-lt"/>
              <a:ea typeface="+mn-ea"/>
              <a:cs typeface="+mn-cs"/>
            </a:endParaRPr>
          </a:p>
          <a:p>
            <a:r>
              <a:rPr lang="pt-BR" sz="1200" b="0" i="0" u="none" strike="noStrike" kern="1200" dirty="0" smtClean="0">
                <a:solidFill>
                  <a:schemeClr val="tx1"/>
                </a:solidFill>
                <a:effectLst/>
                <a:latin typeface="+mn-lt"/>
                <a:ea typeface="+mn-ea"/>
                <a:cs typeface="+mn-cs"/>
                <a:hlinkClick r:id="rId13" tooltip="Gostou do Apache Solr? Veja mais em:http://labs.singleview...."/>
              </a:rPr>
              <a:t>15. </a:t>
            </a:r>
            <a:r>
              <a:rPr lang="pt-BR" sz="1200" b="0" i="0" kern="1200" dirty="0" smtClean="0">
                <a:solidFill>
                  <a:schemeClr val="tx1"/>
                </a:solidFill>
                <a:effectLst/>
                <a:latin typeface="+mn-lt"/>
                <a:ea typeface="+mn-ea"/>
                <a:cs typeface="+mn-cs"/>
              </a:rPr>
              <a:t>Gostou do Apache </a:t>
            </a:r>
            <a:r>
              <a:rPr lang="pt-BR" sz="1200" b="0" i="0" kern="1200" dirty="0" err="1" smtClean="0">
                <a:solidFill>
                  <a:schemeClr val="tx1"/>
                </a:solidFill>
                <a:effectLst/>
                <a:latin typeface="+mn-lt"/>
                <a:ea typeface="+mn-ea"/>
                <a:cs typeface="+mn-cs"/>
              </a:rPr>
              <a:t>Solr</a:t>
            </a:r>
            <a:r>
              <a:rPr lang="pt-BR" sz="1200" b="0" i="0" kern="1200" dirty="0" smtClean="0">
                <a:solidFill>
                  <a:schemeClr val="tx1"/>
                </a:solidFill>
                <a:effectLst/>
                <a:latin typeface="+mn-lt"/>
                <a:ea typeface="+mn-ea"/>
                <a:cs typeface="+mn-cs"/>
              </a:rPr>
              <a:t>? Veja mais </a:t>
            </a:r>
            <a:r>
              <a:rPr lang="pt-BR" sz="1200" b="0" i="0" kern="1200" dirty="0" err="1" smtClean="0">
                <a:solidFill>
                  <a:schemeClr val="tx1"/>
                </a:solidFill>
                <a:effectLst/>
                <a:latin typeface="+mn-lt"/>
                <a:ea typeface="+mn-ea"/>
                <a:cs typeface="+mn-cs"/>
              </a:rPr>
              <a:t>em:http</a:t>
            </a:r>
            <a:r>
              <a:rPr lang="pt-BR" sz="1200" b="0" i="0" kern="1200" dirty="0" smtClean="0">
                <a:solidFill>
                  <a:schemeClr val="tx1"/>
                </a:solidFill>
                <a:effectLst/>
                <a:latin typeface="+mn-lt"/>
                <a:ea typeface="+mn-ea"/>
                <a:cs typeface="+mn-cs"/>
              </a:rPr>
              <a:t>://labs.singleview.com.br/guias/apache-solrObrigado!pedrorocha@singleview.com.br@pedrogomesrochaApache </a:t>
            </a:r>
            <a:r>
              <a:rPr lang="pt-BR" sz="1200" b="0" i="0" kern="1200" dirty="0" err="1" smtClean="0">
                <a:solidFill>
                  <a:schemeClr val="tx1"/>
                </a:solidFill>
                <a:effectLst/>
                <a:latin typeface="+mn-lt"/>
                <a:ea typeface="+mn-ea"/>
                <a:cs typeface="+mn-cs"/>
              </a:rPr>
              <a:t>Solr</a:t>
            </a:r>
            <a:r>
              <a:rPr lang="pt-BR" sz="1200" b="0" i="0" kern="1200" dirty="0" smtClean="0">
                <a:solidFill>
                  <a:schemeClr val="tx1"/>
                </a:solidFill>
                <a:effectLst/>
                <a:latin typeface="+mn-lt"/>
                <a:ea typeface="+mn-ea"/>
                <a:cs typeface="+mn-cs"/>
              </a:rPr>
              <a:t> – considerações finais</a:t>
            </a:r>
          </a:p>
          <a:p>
            <a:endParaRPr lang="pt-BR" dirty="0" smtClean="0"/>
          </a:p>
          <a:p>
            <a:endParaRPr lang="pt-BR" dirty="0" smtClean="0"/>
          </a:p>
          <a:p>
            <a:r>
              <a:rPr lang="pt-BR" dirty="0" err="1" smtClean="0"/>
              <a:t>Flume</a:t>
            </a:r>
            <a:r>
              <a:rPr lang="pt-BR" dirty="0" smtClean="0"/>
              <a:t> - </a:t>
            </a:r>
            <a:r>
              <a:rPr lang="pt-BR" sz="1200" b="0" i="0" kern="1200" dirty="0" smtClean="0">
                <a:solidFill>
                  <a:schemeClr val="tx1"/>
                </a:solidFill>
                <a:effectLst/>
                <a:latin typeface="+mn-lt"/>
                <a:ea typeface="+mn-ea"/>
                <a:cs typeface="+mn-cs"/>
              </a:rPr>
              <a:t>Em 2011, a </a:t>
            </a:r>
            <a:r>
              <a:rPr lang="pt-BR" sz="1200" b="0" i="0" u="none" strike="noStrike" kern="1200" dirty="0" err="1" smtClean="0">
                <a:solidFill>
                  <a:schemeClr val="tx1"/>
                </a:solidFill>
                <a:effectLst/>
                <a:latin typeface="+mn-lt"/>
                <a:ea typeface="+mn-ea"/>
                <a:cs typeface="+mn-cs"/>
                <a:hlinkClick r:id="rId14"/>
              </a:rPr>
              <a:t>Cloudera</a:t>
            </a:r>
            <a:r>
              <a:rPr lang="pt-BR" sz="1200" b="0" i="0" kern="1200" dirty="0" smtClean="0">
                <a:solidFill>
                  <a:schemeClr val="tx1"/>
                </a:solidFill>
                <a:effectLst/>
                <a:latin typeface="+mn-lt"/>
                <a:ea typeface="+mn-ea"/>
                <a:cs typeface="+mn-cs"/>
              </a:rPr>
              <a:t> criou o </a:t>
            </a:r>
            <a:r>
              <a:rPr lang="pt-BR" sz="1200" b="0" i="0" u="none" strike="noStrike" kern="1200" dirty="0" err="1" smtClean="0">
                <a:solidFill>
                  <a:schemeClr val="tx1"/>
                </a:solidFill>
                <a:effectLst/>
                <a:latin typeface="+mn-lt"/>
                <a:ea typeface="+mn-ea"/>
                <a:cs typeface="+mn-cs"/>
                <a:hlinkClick r:id="rId15"/>
              </a:rPr>
              <a:t>Flume</a:t>
            </a:r>
            <a:r>
              <a:rPr lang="pt-BR" sz="1200" b="0" i="0" kern="1200" dirty="0" smtClean="0">
                <a:solidFill>
                  <a:schemeClr val="tx1"/>
                </a:solidFill>
                <a:effectLst/>
                <a:latin typeface="+mn-lt"/>
                <a:ea typeface="+mn-ea"/>
                <a:cs typeface="+mn-cs"/>
              </a:rPr>
              <a:t>, um sistema distribuído, confiável e disponível para coletar, agregar e mover grandes quantidades de dados de muitas fontes diferentes para um armazenamento de dados centralizado. Em 2012, esse passou a ser um projeto </a:t>
            </a:r>
            <a:r>
              <a:rPr lang="pt-BR" sz="1200" b="0" i="1" u="none" strike="noStrike" kern="1200" dirty="0" smtClean="0">
                <a:solidFill>
                  <a:schemeClr val="tx1"/>
                </a:solidFill>
                <a:effectLst/>
                <a:latin typeface="+mn-lt"/>
                <a:ea typeface="+mn-ea"/>
                <a:cs typeface="+mn-cs"/>
              </a:rPr>
              <a:t>top </a:t>
            </a:r>
            <a:r>
              <a:rPr lang="pt-BR" sz="1200" b="0" i="1" u="none" strike="noStrike" kern="1200" dirty="0" err="1" smtClean="0">
                <a:solidFill>
                  <a:schemeClr val="tx1"/>
                </a:solidFill>
                <a:effectLst/>
                <a:latin typeface="+mn-lt"/>
                <a:ea typeface="+mn-ea"/>
                <a:cs typeface="+mn-cs"/>
              </a:rPr>
              <a:t>level</a:t>
            </a:r>
            <a:r>
              <a:rPr lang="pt-BR" sz="1200" b="0" i="0" kern="1200" dirty="0" smtClean="0">
                <a:solidFill>
                  <a:schemeClr val="tx1"/>
                </a:solidFill>
                <a:effectLst/>
                <a:latin typeface="+mn-lt"/>
                <a:ea typeface="+mn-ea"/>
                <a:cs typeface="+mn-cs"/>
              </a:rPr>
              <a:t> na Apache Software Foundation.</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 Apache </a:t>
            </a:r>
            <a:r>
              <a:rPr lang="pt-BR" sz="1200" b="0" i="0" kern="1200" dirty="0" err="1" smtClean="0">
                <a:solidFill>
                  <a:schemeClr val="tx1"/>
                </a:solidFill>
                <a:effectLst/>
                <a:latin typeface="+mn-lt"/>
                <a:ea typeface="+mn-ea"/>
                <a:cs typeface="+mn-cs"/>
              </a:rPr>
              <a:t>Flume</a:t>
            </a:r>
            <a:r>
              <a:rPr lang="pt-BR" sz="1200" b="0" i="0" kern="1200" dirty="0" smtClean="0">
                <a:solidFill>
                  <a:schemeClr val="tx1"/>
                </a:solidFill>
                <a:effectLst/>
                <a:latin typeface="+mn-lt"/>
                <a:ea typeface="+mn-ea"/>
                <a:cs typeface="+mn-cs"/>
              </a:rPr>
              <a:t> não se restringe apenas à coleta de logs, e pode ser usado para transportar grandes quantidades de dados, como os gerados em social media, e-mails e qualquer fonte de dados possível.</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 objetivo principal do </a:t>
            </a:r>
            <a:r>
              <a:rPr lang="pt-BR" sz="1200" b="0" i="0" kern="1200" dirty="0" err="1" smtClean="0">
                <a:solidFill>
                  <a:schemeClr val="tx1"/>
                </a:solidFill>
                <a:effectLst/>
                <a:latin typeface="+mn-lt"/>
                <a:ea typeface="+mn-ea"/>
                <a:cs typeface="+mn-cs"/>
              </a:rPr>
              <a:t>Flume</a:t>
            </a:r>
            <a:r>
              <a:rPr lang="pt-BR" sz="1200" b="0" i="0" kern="1200" dirty="0" smtClean="0">
                <a:solidFill>
                  <a:schemeClr val="tx1"/>
                </a:solidFill>
                <a:effectLst/>
                <a:latin typeface="+mn-lt"/>
                <a:ea typeface="+mn-ea"/>
                <a:cs typeface="+mn-cs"/>
              </a:rPr>
              <a:t> é ingerir dados de eventos no HDFS (Hadoop </a:t>
            </a:r>
            <a:r>
              <a:rPr lang="pt-BR" sz="1200" b="0" i="0" kern="1200" dirty="0" err="1" smtClean="0">
                <a:solidFill>
                  <a:schemeClr val="tx1"/>
                </a:solidFill>
                <a:effectLst/>
                <a:latin typeface="+mn-lt"/>
                <a:ea typeface="+mn-ea"/>
                <a:cs typeface="+mn-cs"/>
              </a:rPr>
              <a:t>Distributed</a:t>
            </a:r>
            <a:r>
              <a:rPr lang="pt-BR" sz="1200" b="0" i="0" kern="1200" dirty="0" smtClean="0">
                <a:solidFill>
                  <a:schemeClr val="tx1"/>
                </a:solidFill>
                <a:effectLst/>
                <a:latin typeface="+mn-lt"/>
                <a:ea typeface="+mn-ea"/>
                <a:cs typeface="+mn-cs"/>
              </a:rPr>
              <a:t> File System) de forma simples e automatizada. Porém, seu uso não se limita apenas ao HDFS; é possível enviar também dados para um arquivo ou banco de dados, entre outros.</a:t>
            </a:r>
            <a:endParaRPr lang="pt-BR" dirty="0" smtClean="0"/>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20</a:t>
            </a:fld>
            <a:endParaRPr lang="en-GB"/>
          </a:p>
        </p:txBody>
      </p:sp>
    </p:spTree>
    <p:extLst>
      <p:ext uri="{BB962C8B-B14F-4D97-AF65-F5344CB8AC3E}">
        <p14:creationId xmlns:p14="http://schemas.microsoft.com/office/powerpoint/2010/main" val="3093714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b="1" dirty="0" smtClean="0">
                <a:latin typeface="Arial" panose="020B0604020202020204" pitchFamily="34" charset="0"/>
                <a:cs typeface="Arial" panose="020B0604020202020204" pitchFamily="34" charset="0"/>
              </a:rPr>
              <a:t>Title</a:t>
            </a:r>
            <a:r>
              <a:rPr lang="en-GB" b="1" baseline="0" dirty="0" smtClean="0">
                <a:latin typeface="Arial" panose="020B0604020202020204" pitchFamily="34" charset="0"/>
                <a:cs typeface="Arial" panose="020B0604020202020204" pitchFamily="34" charset="0"/>
              </a:rPr>
              <a:t> slide</a:t>
            </a:r>
            <a:r>
              <a:rPr lang="en-GB" b="0" baseline="0" dirty="0" smtClean="0">
                <a:latin typeface="Arial" panose="020B0604020202020204" pitchFamily="34" charset="0"/>
                <a:cs typeface="Arial" panose="020B0604020202020204" pitchFamily="34" charset="0"/>
              </a:rPr>
              <a:t> [use o layout Title Slide (White Background)]</a:t>
            </a:r>
          </a:p>
          <a:p>
            <a:pPr marL="171450" indent="-171450">
              <a:buFont typeface="Arial" panose="020B0604020202020204" pitchFamily="34" charset="0"/>
              <a:buChar char="•"/>
            </a:pPr>
            <a:r>
              <a:rPr lang="pt-PT" dirty="0" smtClean="0"/>
              <a:t>A marca Serasa Experian e o grafismo de dados neste layout são configurados no tamanho e posição corretos e não devem ser alterados. </a:t>
            </a:r>
          </a:p>
          <a:p>
            <a:pPr marL="171450" indent="-171450">
              <a:buFont typeface="Arial" panose="020B0604020202020204" pitchFamily="34" charset="0"/>
              <a:buChar char="•"/>
            </a:pPr>
            <a:r>
              <a:rPr lang="pt-PT" dirty="0" smtClean="0"/>
              <a:t>O título da apresentação deve ser em Arial (cor Experian Dark Blue)</a:t>
            </a:r>
            <a:r>
              <a:rPr lang="pt-PT" baseline="0" dirty="0" smtClean="0"/>
              <a:t> e o texto complementar deve ser separado por uma linha, como mostrado nesse exemplo. </a:t>
            </a:r>
            <a:endParaRPr lang="en-GB" b="0" baseline="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D958377-8945-4A29-AA61-C5A798FE2322}" type="slidenum">
              <a:rPr lang="en-GB" smtClean="0"/>
              <a:t>2</a:t>
            </a:fld>
            <a:endParaRPr lang="en-GB"/>
          </a:p>
        </p:txBody>
      </p:sp>
    </p:spTree>
    <p:extLst>
      <p:ext uri="{BB962C8B-B14F-4D97-AF65-F5344CB8AC3E}">
        <p14:creationId xmlns:p14="http://schemas.microsoft.com/office/powerpoint/2010/main" val="1746960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i="0" kern="1200" dirty="0" err="1" smtClean="0">
                <a:solidFill>
                  <a:schemeClr val="tx1"/>
                </a:solidFill>
                <a:effectLst/>
                <a:latin typeface="+mn-lt"/>
                <a:ea typeface="+mn-ea"/>
                <a:cs typeface="+mn-cs"/>
              </a:rPr>
              <a:t>Relational</a:t>
            </a:r>
            <a:r>
              <a:rPr lang="pt-BR" sz="1200" b="1" i="0" kern="1200" dirty="0" smtClean="0">
                <a:solidFill>
                  <a:schemeClr val="tx1"/>
                </a:solidFill>
                <a:effectLst/>
                <a:latin typeface="+mn-lt"/>
                <a:ea typeface="+mn-ea"/>
                <a:cs typeface="+mn-cs"/>
              </a:rPr>
              <a:t> </a:t>
            </a:r>
            <a:r>
              <a:rPr lang="pt-BR" sz="1200" b="1" i="0" kern="1200" dirty="0" err="1" smtClean="0">
                <a:solidFill>
                  <a:schemeClr val="tx1"/>
                </a:solidFill>
                <a:effectLst/>
                <a:latin typeface="+mn-lt"/>
                <a:ea typeface="+mn-ea"/>
                <a:cs typeface="+mn-cs"/>
              </a:rPr>
              <a:t>databases</a:t>
            </a:r>
            <a:r>
              <a:rPr lang="pt-BR" sz="1200" b="1" i="0" kern="1200" dirty="0" smtClean="0">
                <a:solidFill>
                  <a:schemeClr val="tx1"/>
                </a:solidFill>
                <a:effectLst/>
                <a:latin typeface="+mn-lt"/>
                <a:ea typeface="+mn-ea"/>
                <a:cs typeface="+mn-cs"/>
              </a:rPr>
              <a:t> X </a:t>
            </a:r>
            <a:r>
              <a:rPr lang="pt-BR" sz="1200" b="1" i="0" kern="1200" dirty="0" err="1" smtClean="0">
                <a:solidFill>
                  <a:schemeClr val="tx1"/>
                </a:solidFill>
                <a:effectLst/>
                <a:latin typeface="+mn-lt"/>
                <a:ea typeface="+mn-ea"/>
                <a:cs typeface="+mn-cs"/>
              </a:rPr>
              <a:t>Hbases</a:t>
            </a:r>
            <a:r>
              <a:rPr lang="pt-BR" sz="1200" b="1" i="0" kern="1200" dirty="0" smtClean="0">
                <a:solidFill>
                  <a:schemeClr val="tx1"/>
                </a:solidFill>
                <a:effectLst/>
                <a:latin typeface="+mn-lt"/>
                <a:ea typeface="+mn-ea"/>
                <a:cs typeface="+mn-cs"/>
              </a:rPr>
              <a:t> – horizontal </a:t>
            </a:r>
            <a:r>
              <a:rPr lang="pt-BR" sz="1200" b="1" i="0" kern="1200" dirty="0" err="1" smtClean="0">
                <a:solidFill>
                  <a:schemeClr val="tx1"/>
                </a:solidFill>
                <a:effectLst/>
                <a:latin typeface="+mn-lt"/>
                <a:ea typeface="+mn-ea"/>
                <a:cs typeface="+mn-cs"/>
              </a:rPr>
              <a:t>escalability</a:t>
            </a:r>
            <a:r>
              <a:rPr lang="pt-BR" sz="1200" b="1" i="0" kern="1200" dirty="0" smtClean="0">
                <a:solidFill>
                  <a:schemeClr val="tx1"/>
                </a:solidFill>
                <a:effectLst/>
                <a:latin typeface="+mn-lt"/>
                <a:ea typeface="+mn-ea"/>
                <a:cs typeface="+mn-cs"/>
              </a:rPr>
              <a:t> mantem</a:t>
            </a:r>
            <a:r>
              <a:rPr lang="pt-BR" sz="1200" b="1" i="0" kern="1200" baseline="0" dirty="0" smtClean="0">
                <a:solidFill>
                  <a:schemeClr val="tx1"/>
                </a:solidFill>
                <a:effectLst/>
                <a:latin typeface="+mn-lt"/>
                <a:ea typeface="+mn-ea"/>
                <a:cs typeface="+mn-cs"/>
              </a:rPr>
              <a:t> os dados localizados </a:t>
            </a:r>
          </a:p>
          <a:p>
            <a:endParaRPr lang="pt-BR" sz="1200" b="1" i="0" kern="1200" baseline="0" dirty="0" smtClean="0">
              <a:solidFill>
                <a:schemeClr val="tx1"/>
              </a:solidFill>
              <a:effectLst/>
              <a:latin typeface="+mn-lt"/>
              <a:ea typeface="+mn-ea"/>
              <a:cs typeface="+mn-cs"/>
            </a:endParaRPr>
          </a:p>
          <a:p>
            <a:r>
              <a:rPr lang="pt-BR" sz="1200" b="1" i="0" kern="1200" dirty="0" err="1" smtClean="0">
                <a:solidFill>
                  <a:schemeClr val="tx1"/>
                </a:solidFill>
                <a:effectLst/>
                <a:latin typeface="+mn-lt"/>
                <a:ea typeface="+mn-ea"/>
                <a:cs typeface="+mn-cs"/>
              </a:rPr>
              <a:t>HBase</a:t>
            </a:r>
            <a:r>
              <a:rPr lang="pt-BR" sz="1200" b="0" i="0" kern="1200" dirty="0" smtClean="0">
                <a:solidFill>
                  <a:schemeClr val="tx1"/>
                </a:solidFill>
                <a:effectLst/>
                <a:latin typeface="+mn-lt"/>
                <a:ea typeface="+mn-ea"/>
                <a:cs typeface="+mn-cs"/>
              </a:rPr>
              <a:t> é um banco de dados distribuído open-</a:t>
            </a:r>
            <a:r>
              <a:rPr lang="pt-BR" sz="1200" b="0" i="0" kern="1200" dirty="0" err="1" smtClean="0">
                <a:solidFill>
                  <a:schemeClr val="tx1"/>
                </a:solidFill>
                <a:effectLst/>
                <a:latin typeface="+mn-lt"/>
                <a:ea typeface="+mn-ea"/>
                <a:cs typeface="+mn-cs"/>
              </a:rPr>
              <a:t>source</a:t>
            </a:r>
            <a:r>
              <a:rPr lang="pt-BR" sz="1200" b="0" i="0" kern="1200" dirty="0" smtClean="0">
                <a:solidFill>
                  <a:schemeClr val="tx1"/>
                </a:solidFill>
                <a:effectLst/>
                <a:latin typeface="+mn-lt"/>
                <a:ea typeface="+mn-ea"/>
                <a:cs typeface="+mn-cs"/>
              </a:rPr>
              <a:t> orientado a coluna, modelado a partir do Google </a:t>
            </a:r>
            <a:r>
              <a:rPr lang="pt-BR" sz="1200" b="0" i="0" kern="1200" dirty="0" err="1" smtClean="0">
                <a:solidFill>
                  <a:schemeClr val="tx1"/>
                </a:solidFill>
                <a:effectLst/>
                <a:latin typeface="+mn-lt"/>
                <a:ea typeface="+mn-ea"/>
                <a:cs typeface="+mn-cs"/>
              </a:rPr>
              <a:t>BigTable</a:t>
            </a:r>
            <a:r>
              <a:rPr lang="pt-BR" sz="1200" b="0" i="0" kern="1200" dirty="0" smtClean="0">
                <a:solidFill>
                  <a:schemeClr val="tx1"/>
                </a:solidFill>
                <a:effectLst/>
                <a:latin typeface="+mn-lt"/>
                <a:ea typeface="+mn-ea"/>
                <a:cs typeface="+mn-cs"/>
              </a:rPr>
              <a:t> e escrito em Java. O </a:t>
            </a:r>
            <a:r>
              <a:rPr lang="pt-BR" sz="1200" b="1" i="0" kern="1200" dirty="0" err="1" smtClean="0">
                <a:solidFill>
                  <a:schemeClr val="tx1"/>
                </a:solidFill>
                <a:effectLst/>
                <a:latin typeface="+mn-lt"/>
                <a:ea typeface="+mn-ea"/>
                <a:cs typeface="+mn-cs"/>
              </a:rPr>
              <a:t>Hbase</a:t>
            </a:r>
            <a:r>
              <a:rPr lang="pt-BR" sz="1200" b="0" i="0" kern="1200" dirty="0" smtClean="0">
                <a:solidFill>
                  <a:schemeClr val="tx1"/>
                </a:solidFill>
                <a:effectLst/>
                <a:latin typeface="+mn-lt"/>
                <a:ea typeface="+mn-ea"/>
                <a:cs typeface="+mn-cs"/>
              </a:rPr>
              <a:t> tem fácil integração com o Hadoop, sendo assim, pode utilizar o </a:t>
            </a:r>
            <a:r>
              <a:rPr lang="pt-BR" sz="1200" b="0" i="0" kern="1200" dirty="0" err="1" smtClean="0">
                <a:solidFill>
                  <a:schemeClr val="tx1"/>
                </a:solidFill>
                <a:effectLst/>
                <a:latin typeface="+mn-lt"/>
                <a:ea typeface="+mn-ea"/>
                <a:cs typeface="+mn-cs"/>
              </a:rPr>
              <a:t>MapReduce</a:t>
            </a:r>
            <a:r>
              <a:rPr lang="pt-BR" sz="1200" b="0" i="0" kern="1200" dirty="0" smtClean="0">
                <a:solidFill>
                  <a:schemeClr val="tx1"/>
                </a:solidFill>
                <a:effectLst/>
                <a:latin typeface="+mn-lt"/>
                <a:ea typeface="+mn-ea"/>
                <a:cs typeface="+mn-cs"/>
              </a:rPr>
              <a:t> para distribuir o processamento dos dados, podendo processar facilmente vários </a:t>
            </a:r>
            <a:r>
              <a:rPr lang="pt-BR" sz="1200" b="0" i="0" kern="1200" dirty="0" err="1" smtClean="0">
                <a:solidFill>
                  <a:schemeClr val="tx1"/>
                </a:solidFill>
                <a:effectLst/>
                <a:latin typeface="+mn-lt"/>
                <a:ea typeface="+mn-ea"/>
                <a:cs typeface="+mn-cs"/>
              </a:rPr>
              <a:t>terabytes</a:t>
            </a:r>
            <a:r>
              <a:rPr lang="pt-BR" sz="1200" b="0" i="0" kern="1200" dirty="0" smtClean="0">
                <a:solidFill>
                  <a:schemeClr val="tx1"/>
                </a:solidFill>
                <a:effectLst/>
                <a:latin typeface="+mn-lt"/>
                <a:ea typeface="+mn-ea"/>
                <a:cs typeface="+mn-cs"/>
              </a:rPr>
              <a:t> de dados.</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Muito expertise para usar</a:t>
            </a:r>
          </a:p>
          <a:p>
            <a:r>
              <a:rPr lang="pt-BR" sz="1200" b="0" i="0" kern="1200" dirty="0" smtClean="0">
                <a:solidFill>
                  <a:schemeClr val="tx1"/>
                </a:solidFill>
                <a:effectLst/>
                <a:latin typeface="+mn-lt"/>
                <a:ea typeface="+mn-ea"/>
                <a:cs typeface="+mn-cs"/>
              </a:rPr>
              <a:t>Muito</a:t>
            </a:r>
            <a:r>
              <a:rPr lang="pt-BR" sz="1200" b="0" i="0" kern="1200" baseline="0" dirty="0" smtClean="0">
                <a:solidFill>
                  <a:schemeClr val="tx1"/>
                </a:solidFill>
                <a:effectLst/>
                <a:latin typeface="+mn-lt"/>
                <a:ea typeface="+mn-ea"/>
                <a:cs typeface="+mn-cs"/>
              </a:rPr>
              <a:t> código para trabalhar</a:t>
            </a:r>
          </a:p>
          <a:p>
            <a:r>
              <a:rPr lang="pt-BR" sz="1200" b="0" i="0" kern="1200" baseline="0" dirty="0" smtClean="0">
                <a:solidFill>
                  <a:schemeClr val="tx1"/>
                </a:solidFill>
                <a:effectLst/>
                <a:latin typeface="+mn-lt"/>
                <a:ea typeface="+mn-ea"/>
                <a:cs typeface="+mn-cs"/>
              </a:rPr>
              <a:t>Dificuldade com modelo de dados</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SQL </a:t>
            </a:r>
            <a:r>
              <a:rPr lang="pt-BR" sz="1200" b="0" i="0" kern="1200" dirty="0" err="1" smtClean="0">
                <a:solidFill>
                  <a:schemeClr val="tx1"/>
                </a:solidFill>
                <a:effectLst/>
                <a:latin typeface="+mn-lt"/>
                <a:ea typeface="+mn-ea"/>
                <a:cs typeface="+mn-cs"/>
              </a:rPr>
              <a:t>skin</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on</a:t>
            </a:r>
            <a:r>
              <a:rPr lang="pt-BR" sz="1200" b="0" i="0" kern="1200" dirty="0" smtClean="0">
                <a:solidFill>
                  <a:schemeClr val="tx1"/>
                </a:solidFill>
                <a:effectLst/>
                <a:latin typeface="+mn-lt"/>
                <a:ea typeface="+mn-ea"/>
                <a:cs typeface="+mn-cs"/>
              </a:rPr>
              <a:t> top </a:t>
            </a:r>
            <a:r>
              <a:rPr lang="pt-BR" sz="1200" b="0" i="0" kern="1200" dirty="0" err="1" smtClean="0">
                <a:solidFill>
                  <a:schemeClr val="tx1"/>
                </a:solidFill>
                <a:effectLst/>
                <a:latin typeface="+mn-lt"/>
                <a:ea typeface="+mn-ea"/>
                <a:cs typeface="+mn-cs"/>
              </a:rPr>
              <a:t>hbase</a:t>
            </a:r>
            <a:r>
              <a:rPr lang="pt-BR" sz="1200" b="0" i="0" kern="1200" dirty="0" smtClean="0">
                <a:solidFill>
                  <a:schemeClr val="tx1"/>
                </a:solidFill>
                <a:effectLst/>
                <a:latin typeface="+mn-lt"/>
                <a:ea typeface="+mn-ea"/>
                <a:cs typeface="+mn-cs"/>
              </a:rPr>
              <a:t> </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Phoenix</a:t>
            </a:r>
            <a:r>
              <a:rPr lang="pt-BR" sz="1200" b="0" i="0" kern="1200" baseline="0" dirty="0" smtClean="0">
                <a:solidFill>
                  <a:schemeClr val="tx1"/>
                </a:solidFill>
                <a:effectLst/>
                <a:latin typeface="+mn-lt"/>
                <a:ea typeface="+mn-ea"/>
                <a:cs typeface="+mn-cs"/>
              </a:rPr>
              <a:t> - </a:t>
            </a:r>
            <a:r>
              <a:rPr lang="pt-BR" sz="1200" b="0" i="0" kern="1200" dirty="0" err="1" smtClean="0">
                <a:solidFill>
                  <a:schemeClr val="tx1"/>
                </a:solidFill>
                <a:effectLst/>
                <a:latin typeface="+mn-lt"/>
                <a:ea typeface="+mn-ea"/>
                <a:cs typeface="+mn-cs"/>
              </a:rPr>
              <a:t>HBase</a:t>
            </a:r>
            <a:r>
              <a:rPr lang="pt-BR" sz="1200" b="0" i="0" kern="1200" dirty="0" smtClean="0">
                <a:solidFill>
                  <a:schemeClr val="tx1"/>
                </a:solidFill>
                <a:effectLst/>
                <a:latin typeface="+mn-lt"/>
                <a:ea typeface="+mn-ea"/>
                <a:cs typeface="+mn-cs"/>
              </a:rPr>
              <a:t> fornece, acesso em tempo real aleatório a dados no Hadoop. É bem adotada no ecossistema Hadoop. Apache Phoenix abstrair o armazenamento de dados subjacente por permitir-lhe consultar os dados com SQL padrão através do driver JDBC. Apache Phoenix fornece recursos tais como índices secundários para ajudar a acelerar as consultas sem depender de projetos específicos chave de linha.</a:t>
            </a:r>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21</a:t>
            </a:fld>
            <a:endParaRPr lang="en-GB"/>
          </a:p>
        </p:txBody>
      </p:sp>
    </p:spTree>
    <p:extLst>
      <p:ext uri="{BB962C8B-B14F-4D97-AF65-F5344CB8AC3E}">
        <p14:creationId xmlns:p14="http://schemas.microsoft.com/office/powerpoint/2010/main" val="2773567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i="0" kern="1200" dirty="0" smtClean="0">
                <a:solidFill>
                  <a:schemeClr val="tx1"/>
                </a:solidFill>
                <a:effectLst/>
                <a:latin typeface="+mn-lt"/>
                <a:ea typeface="+mn-ea"/>
                <a:cs typeface="+mn-cs"/>
              </a:rPr>
              <a:t>O Apache </a:t>
            </a:r>
            <a:r>
              <a:rPr lang="pt-BR" sz="1200" b="1" i="0" kern="1200" dirty="0" err="1" smtClean="0">
                <a:solidFill>
                  <a:schemeClr val="tx1"/>
                </a:solidFill>
                <a:effectLst/>
                <a:latin typeface="+mn-lt"/>
                <a:ea typeface="+mn-ea"/>
                <a:cs typeface="+mn-cs"/>
              </a:rPr>
              <a:t>Storm</a:t>
            </a:r>
            <a:r>
              <a:rPr lang="pt-BR" sz="1200" b="0" i="0" kern="1200" dirty="0" smtClean="0">
                <a:solidFill>
                  <a:schemeClr val="tx1"/>
                </a:solidFill>
                <a:effectLst/>
                <a:latin typeface="+mn-lt"/>
                <a:ea typeface="+mn-ea"/>
                <a:cs typeface="+mn-cs"/>
              </a:rPr>
              <a:t> opera em dados em movimento (fluxo contínuo de dados). A natureza em tempo real é devido à sua capacidade de operar em dados de transmissão (dados que fluem através de um conjunto de consultas). </a:t>
            </a:r>
            <a:br>
              <a:rPr lang="pt-BR" sz="1200" b="0" i="0" kern="1200" dirty="0" smtClean="0">
                <a:solidFill>
                  <a:schemeClr val="tx1"/>
                </a:solidFill>
                <a:effectLst/>
                <a:latin typeface="+mn-lt"/>
                <a:ea typeface="+mn-ea"/>
                <a:cs typeface="+mn-cs"/>
              </a:rPr>
            </a:br>
            <a:r>
              <a:rPr lang="pt-BR" sz="1200" b="0" i="0" kern="1200" dirty="0" smtClean="0">
                <a:solidFill>
                  <a:schemeClr val="tx1"/>
                </a:solidFill>
                <a:effectLst/>
                <a:latin typeface="+mn-lt"/>
                <a:ea typeface="+mn-ea"/>
                <a:cs typeface="+mn-cs"/>
              </a:rPr>
              <a:t/>
            </a:r>
            <a:br>
              <a:rPr lang="pt-BR" sz="1200" b="0" i="0" kern="1200" dirty="0" smtClean="0">
                <a:solidFill>
                  <a:schemeClr val="tx1"/>
                </a:solidFill>
                <a:effectLst/>
                <a:latin typeface="+mn-lt"/>
                <a:ea typeface="+mn-ea"/>
                <a:cs typeface="+mn-cs"/>
              </a:rPr>
            </a:br>
            <a:r>
              <a:rPr lang="pt-BR" sz="1200" b="1" i="0" kern="1200" dirty="0" smtClean="0">
                <a:solidFill>
                  <a:schemeClr val="tx1"/>
                </a:solidFill>
                <a:effectLst/>
                <a:latin typeface="+mn-lt"/>
                <a:ea typeface="+mn-ea"/>
                <a:cs typeface="+mn-cs"/>
              </a:rPr>
              <a:t>Apache </a:t>
            </a:r>
            <a:r>
              <a:rPr lang="pt-BR" sz="1200" b="1" i="0" kern="1200" dirty="0" err="1" smtClean="0">
                <a:solidFill>
                  <a:schemeClr val="tx1"/>
                </a:solidFill>
                <a:effectLst/>
                <a:latin typeface="+mn-lt"/>
                <a:ea typeface="+mn-ea"/>
                <a:cs typeface="+mn-cs"/>
              </a:rPr>
              <a:t>Spark</a:t>
            </a:r>
            <a:r>
              <a:rPr lang="pt-BR" sz="1200" b="0" i="0" kern="1200" dirty="0" smtClean="0">
                <a:solidFill>
                  <a:schemeClr val="tx1"/>
                </a:solidFill>
                <a:effectLst/>
                <a:latin typeface="+mn-lt"/>
                <a:ea typeface="+mn-ea"/>
                <a:cs typeface="+mn-cs"/>
              </a:rPr>
              <a:t> opera com dados em repouso. Sua natureza em tempo real é devido à sua capacidade de executar cálculos em dados (RDD) em tempo real, ainda são computações em lote como o Hadoop. </a:t>
            </a:r>
          </a:p>
          <a:p>
            <a:r>
              <a:rPr lang="pt-BR" sz="1200" b="0" i="1" kern="1200" dirty="0" err="1" smtClean="0">
                <a:solidFill>
                  <a:schemeClr val="tx1"/>
                </a:solidFill>
                <a:effectLst/>
                <a:latin typeface="+mn-lt"/>
                <a:ea typeface="+mn-ea"/>
                <a:cs typeface="+mn-cs"/>
              </a:rPr>
              <a:t>Resilient</a:t>
            </a:r>
            <a:r>
              <a:rPr lang="pt-BR" sz="1200" b="0" i="1" kern="1200" dirty="0" smtClean="0">
                <a:solidFill>
                  <a:schemeClr val="tx1"/>
                </a:solidFill>
                <a:effectLst/>
                <a:latin typeface="+mn-lt"/>
                <a:ea typeface="+mn-ea"/>
                <a:cs typeface="+mn-cs"/>
              </a:rPr>
              <a:t> </a:t>
            </a:r>
            <a:r>
              <a:rPr lang="pt-BR" sz="1200" b="0" i="1" kern="1200" dirty="0" err="1" smtClean="0">
                <a:solidFill>
                  <a:schemeClr val="tx1"/>
                </a:solidFill>
                <a:effectLst/>
                <a:latin typeface="+mn-lt"/>
                <a:ea typeface="+mn-ea"/>
                <a:cs typeface="+mn-cs"/>
              </a:rPr>
              <a:t>Distributed</a:t>
            </a:r>
            <a:r>
              <a:rPr lang="pt-BR" sz="1200" b="0" i="1" kern="1200" dirty="0" smtClean="0">
                <a:solidFill>
                  <a:schemeClr val="tx1"/>
                </a:solidFill>
                <a:effectLst/>
                <a:latin typeface="+mn-lt"/>
                <a:ea typeface="+mn-ea"/>
                <a:cs typeface="+mn-cs"/>
              </a:rPr>
              <a:t> </a:t>
            </a:r>
            <a:r>
              <a:rPr lang="pt-BR" sz="1200" b="0" i="1" kern="1200" dirty="0" err="1" smtClean="0">
                <a:solidFill>
                  <a:schemeClr val="tx1"/>
                </a:solidFill>
                <a:effectLst/>
                <a:latin typeface="+mn-lt"/>
                <a:ea typeface="+mn-ea"/>
                <a:cs typeface="+mn-cs"/>
              </a:rPr>
              <a:t>Dataset</a:t>
            </a:r>
            <a:r>
              <a:rPr lang="pt-BR" sz="1200" b="0" i="1" kern="1200" dirty="0" smtClean="0">
                <a:solidFill>
                  <a:schemeClr val="tx1"/>
                </a:solidFill>
                <a:effectLst/>
                <a:latin typeface="+mn-lt"/>
                <a:ea typeface="+mn-ea"/>
                <a:cs typeface="+mn-cs"/>
              </a:rPr>
              <a:t>)</a:t>
            </a:r>
          </a:p>
          <a:p>
            <a:r>
              <a:rPr lang="pt-BR" sz="1200" b="0" i="0" kern="1200" dirty="0" smtClean="0">
                <a:solidFill>
                  <a:schemeClr val="tx1"/>
                </a:solidFill>
                <a:effectLst/>
                <a:latin typeface="+mn-lt"/>
                <a:ea typeface="+mn-ea"/>
                <a:cs typeface="+mn-cs"/>
              </a:rPr>
              <a:t/>
            </a:r>
            <a:br>
              <a:rPr lang="pt-BR" sz="1200" b="0" i="0" kern="1200" dirty="0" smtClean="0">
                <a:solidFill>
                  <a:schemeClr val="tx1"/>
                </a:solidFill>
                <a:effectLst/>
                <a:latin typeface="+mn-lt"/>
                <a:ea typeface="+mn-ea"/>
                <a:cs typeface="+mn-cs"/>
              </a:rPr>
            </a:br>
            <a:r>
              <a:rPr lang="pt-BR" sz="1200" b="0" i="0" kern="1200" dirty="0" smtClean="0">
                <a:solidFill>
                  <a:schemeClr val="tx1"/>
                </a:solidFill>
                <a:effectLst/>
                <a:latin typeface="+mn-lt"/>
                <a:ea typeface="+mn-ea"/>
                <a:cs typeface="+mn-cs"/>
              </a:rPr>
              <a:t/>
            </a:r>
            <a:br>
              <a:rPr lang="pt-BR" sz="1200" b="0" i="0" kern="1200" dirty="0" smtClean="0">
                <a:solidFill>
                  <a:schemeClr val="tx1"/>
                </a:solidFill>
                <a:effectLst/>
                <a:latin typeface="+mn-lt"/>
                <a:ea typeface="+mn-ea"/>
                <a:cs typeface="+mn-cs"/>
              </a:rPr>
            </a:br>
            <a:r>
              <a:rPr lang="pt-BR" sz="1200" b="1" i="0" kern="1200" dirty="0" smtClean="0">
                <a:solidFill>
                  <a:schemeClr val="tx1"/>
                </a:solidFill>
                <a:effectLst/>
                <a:latin typeface="+mn-lt"/>
                <a:ea typeface="+mn-ea"/>
                <a:cs typeface="+mn-cs"/>
              </a:rPr>
              <a:t>O </a:t>
            </a:r>
            <a:r>
              <a:rPr lang="pt-BR" sz="1200" b="1" i="0" kern="1200" dirty="0" err="1" smtClean="0">
                <a:solidFill>
                  <a:schemeClr val="tx1"/>
                </a:solidFill>
                <a:effectLst/>
                <a:latin typeface="+mn-lt"/>
                <a:ea typeface="+mn-ea"/>
                <a:cs typeface="+mn-cs"/>
              </a:rPr>
              <a:t>Spark</a:t>
            </a:r>
            <a:r>
              <a:rPr lang="pt-BR" sz="1200" b="1" i="0" kern="1200" dirty="0" smtClean="0">
                <a:solidFill>
                  <a:schemeClr val="tx1"/>
                </a:solidFill>
                <a:effectLst/>
                <a:latin typeface="+mn-lt"/>
                <a:ea typeface="+mn-ea"/>
                <a:cs typeface="+mn-cs"/>
              </a:rPr>
              <a:t> Streaming,</a:t>
            </a:r>
            <a:r>
              <a:rPr lang="pt-BR" sz="1200" b="0" i="0" kern="1200" dirty="0" smtClean="0">
                <a:solidFill>
                  <a:schemeClr val="tx1"/>
                </a:solidFill>
                <a:effectLst/>
                <a:latin typeface="+mn-lt"/>
                <a:ea typeface="+mn-ea"/>
                <a:cs typeface="+mn-cs"/>
              </a:rPr>
              <a:t> no entanto, combina os dois casos em que trata os cálculos de transmissão como uma série de cálculos de lote determinísticos em pequenos intervalos de tempo. [1] </a:t>
            </a:r>
          </a:p>
          <a:p>
            <a:endParaRPr lang="pt-BR" sz="1200" b="0" i="0" kern="1200" dirty="0" smtClean="0">
              <a:solidFill>
                <a:schemeClr val="tx1"/>
              </a:solidFill>
              <a:effectLst/>
              <a:latin typeface="+mn-lt"/>
              <a:ea typeface="+mn-ea"/>
              <a:cs typeface="+mn-cs"/>
            </a:endParaRPr>
          </a:p>
          <a:p>
            <a:r>
              <a:rPr lang="pt-BR" dirty="0" smtClean="0"/>
              <a:t>Apache Kafka é um software de mensagens implementado como um transmissor de logs distribuído, adequado para consumo </a:t>
            </a:r>
            <a:r>
              <a:rPr lang="pt-BR" dirty="0" err="1" smtClean="0"/>
              <a:t>offline</a:t>
            </a:r>
            <a:r>
              <a:rPr lang="pt-BR" dirty="0" smtClean="0"/>
              <a:t> e online de mensagens. Foi projetado para permitir que um único cluster sirva como a espinha dorsal de dados para uma grande organização. Ele pode ser expandido de forma elástica e transparente sem tempo de inatividade. Os fluxos de dados são divididos e distribuídos por um conjunto de máquinas para permitir uma maior capacidade em relação a uma única máquina.</a:t>
            </a:r>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22</a:t>
            </a:fld>
            <a:endParaRPr lang="en-GB"/>
          </a:p>
        </p:txBody>
      </p:sp>
    </p:spTree>
    <p:extLst>
      <p:ext uri="{BB962C8B-B14F-4D97-AF65-F5344CB8AC3E}">
        <p14:creationId xmlns:p14="http://schemas.microsoft.com/office/powerpoint/2010/main" val="2552631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sz="1200" b="0" i="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23</a:t>
            </a:fld>
            <a:endParaRPr lang="en-GB"/>
          </a:p>
        </p:txBody>
      </p:sp>
    </p:spTree>
    <p:extLst>
      <p:ext uri="{BB962C8B-B14F-4D97-AF65-F5344CB8AC3E}">
        <p14:creationId xmlns:p14="http://schemas.microsoft.com/office/powerpoint/2010/main" val="1230495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sz="1200" b="0" i="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24</a:t>
            </a:fld>
            <a:endParaRPr lang="en-GB"/>
          </a:p>
        </p:txBody>
      </p:sp>
    </p:spTree>
    <p:extLst>
      <p:ext uri="{BB962C8B-B14F-4D97-AF65-F5344CB8AC3E}">
        <p14:creationId xmlns:p14="http://schemas.microsoft.com/office/powerpoint/2010/main" val="1013147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err="1" smtClean="0"/>
              <a:t>Facebook</a:t>
            </a:r>
            <a:r>
              <a:rPr lang="pt-BR" dirty="0" smtClean="0"/>
              <a:t> </a:t>
            </a:r>
            <a:r>
              <a:rPr lang="pt-BR" dirty="0" err="1" smtClean="0"/>
              <a:t>blbablablla</a:t>
            </a:r>
            <a:endParaRPr lang="pt-BR" dirty="0" smtClean="0"/>
          </a:p>
          <a:p>
            <a:endParaRPr lang="pt-BR" sz="1200" b="0" i="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25</a:t>
            </a:fld>
            <a:endParaRPr lang="en-GB"/>
          </a:p>
        </p:txBody>
      </p:sp>
    </p:spTree>
    <p:extLst>
      <p:ext uri="{BB962C8B-B14F-4D97-AF65-F5344CB8AC3E}">
        <p14:creationId xmlns:p14="http://schemas.microsoft.com/office/powerpoint/2010/main" val="247008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sz="1200" b="0" i="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26</a:t>
            </a:fld>
            <a:endParaRPr lang="en-GB"/>
          </a:p>
        </p:txBody>
      </p:sp>
    </p:spTree>
    <p:extLst>
      <p:ext uri="{BB962C8B-B14F-4D97-AF65-F5344CB8AC3E}">
        <p14:creationId xmlns:p14="http://schemas.microsoft.com/office/powerpoint/2010/main" val="3493453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err="1" smtClean="0"/>
              <a:t>Facebook</a:t>
            </a:r>
            <a:r>
              <a:rPr lang="pt-BR" dirty="0" smtClean="0"/>
              <a:t> </a:t>
            </a:r>
            <a:r>
              <a:rPr lang="pt-BR" dirty="0" err="1" smtClean="0"/>
              <a:t>blbablablla</a:t>
            </a:r>
            <a:endParaRPr lang="pt-BR" dirty="0" smtClean="0"/>
          </a:p>
          <a:p>
            <a:endParaRPr lang="pt-BR" sz="1200" b="0" i="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27</a:t>
            </a:fld>
            <a:endParaRPr lang="en-GB"/>
          </a:p>
        </p:txBody>
      </p:sp>
    </p:spTree>
    <p:extLst>
      <p:ext uri="{BB962C8B-B14F-4D97-AF65-F5344CB8AC3E}">
        <p14:creationId xmlns:p14="http://schemas.microsoft.com/office/powerpoint/2010/main" val="25800595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sz="1200" b="0" i="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28</a:t>
            </a:fld>
            <a:endParaRPr lang="en-GB"/>
          </a:p>
        </p:txBody>
      </p:sp>
    </p:spTree>
    <p:extLst>
      <p:ext uri="{BB962C8B-B14F-4D97-AF65-F5344CB8AC3E}">
        <p14:creationId xmlns:p14="http://schemas.microsoft.com/office/powerpoint/2010/main" val="296351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err="1" smtClean="0"/>
              <a:t>Facebook</a:t>
            </a:r>
            <a:r>
              <a:rPr lang="pt-BR" dirty="0" smtClean="0"/>
              <a:t> </a:t>
            </a:r>
            <a:r>
              <a:rPr lang="pt-BR" dirty="0" err="1" smtClean="0"/>
              <a:t>blbablablla</a:t>
            </a:r>
            <a:endParaRPr lang="pt-BR" dirty="0" smtClean="0"/>
          </a:p>
          <a:p>
            <a:endParaRPr lang="pt-BR" sz="1200" b="0" i="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29</a:t>
            </a:fld>
            <a:endParaRPr lang="en-GB"/>
          </a:p>
        </p:txBody>
      </p:sp>
    </p:spTree>
    <p:extLst>
      <p:ext uri="{BB962C8B-B14F-4D97-AF65-F5344CB8AC3E}">
        <p14:creationId xmlns:p14="http://schemas.microsoft.com/office/powerpoint/2010/main" val="1746537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sz="1200" b="0" i="0" kern="120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30</a:t>
            </a:fld>
            <a:endParaRPr lang="en-GB"/>
          </a:p>
        </p:txBody>
      </p:sp>
    </p:spTree>
    <p:extLst>
      <p:ext uri="{BB962C8B-B14F-4D97-AF65-F5344CB8AC3E}">
        <p14:creationId xmlns:p14="http://schemas.microsoft.com/office/powerpoint/2010/main" val="3356207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latin typeface="Arial" panose="020B0604020202020204" pitchFamily="34" charset="0"/>
                <a:cs typeface="Arial" panose="020B0604020202020204" pitchFamily="34" charset="0"/>
              </a:rPr>
              <a:t>Agenda </a:t>
            </a:r>
            <a:r>
              <a:rPr lang="en-GB" b="0" baseline="0" dirty="0" smtClean="0">
                <a:latin typeface="Arial" panose="020B0604020202020204" pitchFamily="34" charset="0"/>
                <a:cs typeface="Arial" panose="020B0604020202020204" pitchFamily="34" charset="0"/>
              </a:rPr>
              <a:t>[use o layout Contents Slide]</a:t>
            </a:r>
          </a:p>
          <a:p>
            <a:pPr marL="171450" indent="-171450">
              <a:buFont typeface="Arial" panose="020B0604020202020204" pitchFamily="34" charset="0"/>
              <a:buChar char="•"/>
            </a:pPr>
            <a:r>
              <a:rPr lang="pt-PT" dirty="0" smtClean="0"/>
              <a:t>A marca Serasa Experian e o grafismo de dados neste layout são configurados no tamanho e posição corretos e não devem ser alterados. </a:t>
            </a:r>
            <a:endParaRPr lang="en-GB" b="0" baseline="0" dirty="0" smtClean="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pt-PT" dirty="0" smtClean="0"/>
              <a:t>O título da apresentação deve ser em Arial (cor Experian Dark Blue)</a:t>
            </a:r>
            <a:r>
              <a:rPr lang="pt-PT" baseline="0" dirty="0" smtClean="0"/>
              <a:t> </a:t>
            </a:r>
            <a:r>
              <a:rPr lang="pt-BR" baseline="0" dirty="0" smtClean="0"/>
              <a:t>e os tópicos são em </a:t>
            </a:r>
            <a:r>
              <a:rPr lang="en-GB" b="0" baseline="0" dirty="0" smtClean="0">
                <a:latin typeface="Arial" panose="020B0604020202020204" pitchFamily="34" charset="0"/>
                <a:cs typeface="Arial" panose="020B0604020202020204" pitchFamily="34" charset="0"/>
              </a:rPr>
              <a:t>Arial (</a:t>
            </a:r>
            <a:r>
              <a:rPr lang="en-GB" b="0" baseline="0" dirty="0" err="1" smtClean="0">
                <a:latin typeface="Arial" panose="020B0604020202020204" pitchFamily="34" charset="0"/>
                <a:cs typeface="Arial" panose="020B0604020202020204" pitchFamily="34" charset="0"/>
              </a:rPr>
              <a:t>cinza</a:t>
            </a:r>
            <a:r>
              <a:rPr lang="en-GB" b="0" baseline="0" dirty="0" smtClean="0">
                <a:latin typeface="Arial" panose="020B0604020202020204" pitchFamily="34" charset="0"/>
                <a:cs typeface="Arial" panose="020B0604020202020204" pitchFamily="34" charset="0"/>
              </a:rPr>
              <a:t>). </a:t>
            </a:r>
            <a:r>
              <a:rPr lang="en-GB" b="0" baseline="0" dirty="0" err="1" smtClean="0">
                <a:latin typeface="Arial" panose="020B0604020202020204" pitchFamily="34" charset="0"/>
                <a:cs typeface="Arial" panose="020B0604020202020204" pitchFamily="34" charset="0"/>
              </a:rPr>
              <a:t>Eles</a:t>
            </a:r>
            <a:r>
              <a:rPr lang="en-GB" b="0" baseline="0" dirty="0" smtClean="0">
                <a:latin typeface="Arial" panose="020B0604020202020204" pitchFamily="34" charset="0"/>
                <a:cs typeface="Arial" panose="020B0604020202020204" pitchFamily="34" charset="0"/>
              </a:rPr>
              <a:t> </a:t>
            </a:r>
            <a:r>
              <a:rPr lang="en-GB" b="0" baseline="0" dirty="0" err="1" smtClean="0">
                <a:latin typeface="Arial" panose="020B0604020202020204" pitchFamily="34" charset="0"/>
                <a:cs typeface="Arial" panose="020B0604020202020204" pitchFamily="34" charset="0"/>
              </a:rPr>
              <a:t>devem</a:t>
            </a:r>
            <a:r>
              <a:rPr lang="en-GB" b="0" baseline="0" dirty="0" smtClean="0">
                <a:latin typeface="Arial" panose="020B0604020202020204" pitchFamily="34" charset="0"/>
                <a:cs typeface="Arial" panose="020B0604020202020204" pitchFamily="34" charset="0"/>
              </a:rPr>
              <a:t> </a:t>
            </a:r>
            <a:r>
              <a:rPr lang="en-GB" b="0" baseline="0" dirty="0" err="1" smtClean="0">
                <a:latin typeface="Arial" panose="020B0604020202020204" pitchFamily="34" charset="0"/>
                <a:cs typeface="Arial" panose="020B0604020202020204" pitchFamily="34" charset="0"/>
              </a:rPr>
              <a:t>ser</a:t>
            </a:r>
            <a:r>
              <a:rPr lang="en-GB" b="0" baseline="0" dirty="0" smtClean="0">
                <a:latin typeface="Arial" panose="020B0604020202020204" pitchFamily="34" charset="0"/>
                <a:cs typeface="Arial" panose="020B0604020202020204" pitchFamily="34" charset="0"/>
              </a:rPr>
              <a:t> </a:t>
            </a:r>
            <a:r>
              <a:rPr lang="en-GB" b="0" baseline="0" dirty="0" err="1" smtClean="0">
                <a:latin typeface="Arial" panose="020B0604020202020204" pitchFamily="34" charset="0"/>
                <a:cs typeface="Arial" panose="020B0604020202020204" pitchFamily="34" charset="0"/>
              </a:rPr>
              <a:t>numerados</a:t>
            </a:r>
            <a:r>
              <a:rPr lang="en-GB" b="0" baseline="0" dirty="0" smtClean="0">
                <a:latin typeface="Arial" panose="020B0604020202020204" pitchFamily="34" charset="0"/>
                <a:cs typeface="Arial" panose="020B0604020202020204" pitchFamily="34" charset="0"/>
              </a:rPr>
              <a:t> e </a:t>
            </a:r>
            <a:r>
              <a:rPr lang="en-GB" b="0" baseline="0" dirty="0" err="1" smtClean="0">
                <a:latin typeface="Arial" panose="020B0604020202020204" pitchFamily="34" charset="0"/>
                <a:cs typeface="Arial" panose="020B0604020202020204" pitchFamily="34" charset="0"/>
              </a:rPr>
              <a:t>alinhados</a:t>
            </a:r>
            <a:r>
              <a:rPr lang="en-GB" b="0" baseline="0" dirty="0" smtClean="0">
                <a:latin typeface="Arial" panose="020B0604020202020204" pitchFamily="34" charset="0"/>
                <a:cs typeface="Arial" panose="020B0604020202020204" pitchFamily="34" charset="0"/>
              </a:rPr>
              <a:t> de </a:t>
            </a:r>
            <a:r>
              <a:rPr lang="en-GB" b="0" baseline="0" dirty="0" err="1" smtClean="0">
                <a:latin typeface="Arial" panose="020B0604020202020204" pitchFamily="34" charset="0"/>
                <a:cs typeface="Arial" panose="020B0604020202020204" pitchFamily="34" charset="0"/>
              </a:rPr>
              <a:t>acordo</a:t>
            </a:r>
            <a:r>
              <a:rPr lang="en-GB" b="0" baseline="0" dirty="0" smtClean="0">
                <a:latin typeface="Arial" panose="020B0604020202020204" pitchFamily="34" charset="0"/>
                <a:cs typeface="Arial" panose="020B0604020202020204" pitchFamily="34" charset="0"/>
              </a:rPr>
              <a:t> com a </a:t>
            </a:r>
            <a:r>
              <a:rPr lang="en-GB" b="0" baseline="0" dirty="0" err="1" smtClean="0">
                <a:latin typeface="Arial" panose="020B0604020202020204" pitchFamily="34" charset="0"/>
                <a:cs typeface="Arial" panose="020B0604020202020204" pitchFamily="34" charset="0"/>
              </a:rPr>
              <a:t>linha</a:t>
            </a:r>
            <a:r>
              <a:rPr lang="en-GB" b="0" baseline="0" dirty="0" smtClean="0">
                <a:latin typeface="Arial" panose="020B0604020202020204" pitchFamily="34" charset="0"/>
                <a:cs typeface="Arial" panose="020B0604020202020204" pitchFamily="34" charset="0"/>
              </a:rPr>
              <a:t> anterior.</a:t>
            </a:r>
          </a:p>
          <a:p>
            <a:pPr marL="171450" indent="-171450">
              <a:buFont typeface="Arial" panose="020B0604020202020204" pitchFamily="34" charset="0"/>
              <a:buChar char="•"/>
            </a:pPr>
            <a:r>
              <a:rPr lang="pt-PT" dirty="0" smtClean="0"/>
              <a:t>As informações de data e rodapé podem ser editadas em todos os slides:</a:t>
            </a:r>
            <a:r>
              <a:rPr lang="pt-PT" baseline="0" dirty="0" smtClean="0"/>
              <a:t> vá em menu </a:t>
            </a:r>
            <a:r>
              <a:rPr lang="pt-PT" dirty="0" smtClean="0"/>
              <a:t>'Inserir' &gt; 'Cabeçalho e Rodapé' (não edite manualmente em cada slide).</a:t>
            </a:r>
            <a:endParaRPr lang="en-GB" b="0" baseline="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D958377-8945-4A29-AA61-C5A798FE2322}" type="slidenum">
              <a:rPr lang="en-GB" smtClean="0"/>
              <a:t>4</a:t>
            </a:fld>
            <a:endParaRPr lang="en-GB"/>
          </a:p>
        </p:txBody>
      </p:sp>
    </p:spTree>
    <p:extLst>
      <p:ext uri="{BB962C8B-B14F-4D97-AF65-F5344CB8AC3E}">
        <p14:creationId xmlns:p14="http://schemas.microsoft.com/office/powerpoint/2010/main" val="26546218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smtClean="0">
                <a:solidFill>
                  <a:schemeClr val="tx1"/>
                </a:solidFill>
                <a:latin typeface="+mn-lt"/>
                <a:ea typeface="+mn-ea"/>
                <a:cs typeface="+mn-cs"/>
              </a:rPr>
              <a:t>Excelência no gerenciamento operacional, isso inclui boas habilidades em troubleshooting de ambientes </a:t>
            </a:r>
            <a:r>
              <a:rPr lang="pt-BR" sz="1200" kern="1200" dirty="0" err="1" smtClean="0">
                <a:solidFill>
                  <a:schemeClr val="tx1"/>
                </a:solidFill>
                <a:latin typeface="+mn-lt"/>
                <a:ea typeface="+mn-ea"/>
                <a:cs typeface="+mn-cs"/>
              </a:rPr>
              <a:t>distribuidos</a:t>
            </a:r>
            <a:r>
              <a:rPr lang="pt-BR" sz="1200" kern="1200" dirty="0" smtClean="0">
                <a:solidFill>
                  <a:schemeClr val="tx1"/>
                </a:solidFill>
                <a:latin typeface="+mn-lt"/>
                <a:ea typeface="+mn-ea"/>
                <a:cs typeface="+mn-cs"/>
              </a:rPr>
              <a:t>, bom entendimento de gargalos e capacidade de sistemas </a:t>
            </a:r>
            <a:r>
              <a:rPr lang="pt-BR" sz="1200" kern="1200" dirty="0" err="1" smtClean="0">
                <a:solidFill>
                  <a:schemeClr val="tx1"/>
                </a:solidFill>
                <a:latin typeface="+mn-lt"/>
                <a:ea typeface="+mn-ea"/>
                <a:cs typeface="+mn-cs"/>
              </a:rPr>
              <a:t>distribuidos</a:t>
            </a:r>
            <a:r>
              <a:rPr lang="pt-BR" sz="1200" kern="1200" dirty="0" smtClean="0">
                <a:solidFill>
                  <a:schemeClr val="tx1"/>
                </a:solidFill>
                <a:latin typeface="+mn-lt"/>
                <a:ea typeface="+mn-ea"/>
                <a:cs typeface="+mn-cs"/>
              </a:rPr>
              <a:t> e também um bom conhecimento de </a:t>
            </a:r>
            <a:r>
              <a:rPr lang="pt-BR" sz="1200" kern="1200" dirty="0" err="1" smtClean="0">
                <a:solidFill>
                  <a:schemeClr val="tx1"/>
                </a:solidFill>
                <a:latin typeface="+mn-lt"/>
                <a:ea typeface="+mn-ea"/>
                <a:cs typeface="+mn-cs"/>
              </a:rPr>
              <a:t>gerencimento</a:t>
            </a:r>
            <a:r>
              <a:rPr lang="pt-BR" sz="1200" kern="1200" dirty="0" smtClean="0">
                <a:solidFill>
                  <a:schemeClr val="tx1"/>
                </a:solidFill>
                <a:latin typeface="+mn-lt"/>
                <a:ea typeface="+mn-ea"/>
                <a:cs typeface="+mn-cs"/>
              </a:rPr>
              <a:t> de memória (RAM)</a:t>
            </a:r>
            <a:r>
              <a:rPr lang="pt-BR" dirty="0" smtClean="0"/>
              <a:t> </a:t>
            </a:r>
            <a:r>
              <a:rPr lang="pt-BR" sz="1200" kern="1200" dirty="0" smtClean="0">
                <a:solidFill>
                  <a:schemeClr val="tx1"/>
                </a:solidFill>
                <a:latin typeface="+mn-lt"/>
                <a:ea typeface="+mn-ea"/>
                <a:cs typeface="+mn-cs"/>
              </a:rPr>
              <a:t>Conhecimento e experiência hands-on no Ecossistema </a:t>
            </a:r>
            <a:r>
              <a:rPr lang="pt-BR" sz="1200" kern="1200" dirty="0" err="1" smtClean="0">
                <a:solidFill>
                  <a:schemeClr val="tx1"/>
                </a:solidFill>
                <a:latin typeface="+mn-lt"/>
                <a:ea typeface="+mn-ea"/>
                <a:cs typeface="+mn-cs"/>
              </a:rPr>
              <a:t>hadoop</a:t>
            </a:r>
            <a:r>
              <a:rPr lang="pt-BR" sz="1200" kern="1200" dirty="0" smtClean="0">
                <a:solidFill>
                  <a:schemeClr val="tx1"/>
                </a:solidFill>
                <a:latin typeface="+mn-lt"/>
                <a:ea typeface="+mn-ea"/>
                <a:cs typeface="+mn-cs"/>
              </a:rPr>
              <a:t> e seus componentes.</a:t>
            </a:r>
            <a:r>
              <a:rPr lang="pt-BR" dirty="0" smtClean="0"/>
              <a:t> </a:t>
            </a:r>
            <a:br>
              <a:rPr lang="pt-BR" dirty="0" smtClean="0"/>
            </a:br>
            <a:r>
              <a:rPr lang="pt-BR" sz="1200" kern="1200" dirty="0" smtClean="0">
                <a:solidFill>
                  <a:schemeClr val="tx1"/>
                </a:solidFill>
                <a:latin typeface="+mn-lt"/>
                <a:ea typeface="+mn-ea"/>
                <a:cs typeface="+mn-cs"/>
              </a:rPr>
              <a:t>Verificar e entender como esta a saúde do Cluster Hadoop assim também como monitorar os </a:t>
            </a:r>
            <a:r>
              <a:rPr lang="pt-BR" sz="1200" kern="1200" dirty="0" err="1" smtClean="0">
                <a:solidFill>
                  <a:schemeClr val="tx1"/>
                </a:solidFill>
                <a:latin typeface="+mn-lt"/>
                <a:ea typeface="+mn-ea"/>
                <a:cs typeface="+mn-cs"/>
              </a:rPr>
              <a:t>jobs</a:t>
            </a:r>
            <a:r>
              <a:rPr lang="pt-BR" sz="1200" kern="1200" dirty="0" smtClean="0">
                <a:solidFill>
                  <a:schemeClr val="tx1"/>
                </a:solidFill>
                <a:latin typeface="+mn-lt"/>
                <a:ea typeface="+mn-ea"/>
                <a:cs typeface="+mn-cs"/>
              </a:rPr>
              <a:t> que estão sendo executados para garantir a execução dos mesmos.</a:t>
            </a:r>
            <a:endParaRPr lang="pt-BR" dirty="0" smtClean="0"/>
          </a:p>
          <a:p>
            <a:r>
              <a:rPr lang="pt-BR" sz="1200" kern="1200" dirty="0" smtClean="0">
                <a:solidFill>
                  <a:schemeClr val="tx1"/>
                </a:solidFill>
                <a:latin typeface="+mn-lt"/>
                <a:ea typeface="+mn-ea"/>
                <a:cs typeface="+mn-cs"/>
              </a:rPr>
              <a:t>Capacidade de Instalar, configurar e dar manutenção em um cluster Hadoop.</a:t>
            </a:r>
            <a:r>
              <a:rPr lang="pt-BR" dirty="0" smtClean="0"/>
              <a:t> </a:t>
            </a:r>
            <a:br>
              <a:rPr lang="pt-BR" dirty="0" smtClean="0"/>
            </a:br>
            <a:r>
              <a:rPr lang="pt-BR" sz="1200" kern="1200" dirty="0" smtClean="0">
                <a:solidFill>
                  <a:schemeClr val="tx1"/>
                </a:solidFill>
                <a:latin typeface="+mn-lt"/>
                <a:ea typeface="+mn-ea"/>
                <a:cs typeface="+mn-cs"/>
              </a:rPr>
              <a:t>Conhecimento e execução de rotinas de backup para garantir a continuidade do negócio caso haja algum problema no ambiente.</a:t>
            </a:r>
            <a:endParaRPr lang="pt-BR" dirty="0" smtClean="0"/>
          </a:p>
          <a:p>
            <a:r>
              <a:rPr lang="pt-BR" sz="1200" kern="1200" dirty="0" smtClean="0">
                <a:solidFill>
                  <a:schemeClr val="tx1"/>
                </a:solidFill>
                <a:latin typeface="+mn-lt"/>
                <a:ea typeface="+mn-ea"/>
                <a:cs typeface="+mn-cs"/>
              </a:rPr>
              <a:t>Linux é a distribuição Core do Hadoop, portanto é MUITO importante que este profissional tenha um bom conhecimento em Linux.</a:t>
            </a:r>
            <a:endParaRPr lang="pt-BR" dirty="0" smtClean="0"/>
          </a:p>
          <a:p>
            <a:r>
              <a:rPr lang="pt-BR" sz="1200" kern="1200" dirty="0" smtClean="0">
                <a:solidFill>
                  <a:schemeClr val="tx1"/>
                </a:solidFill>
                <a:latin typeface="+mn-lt"/>
                <a:ea typeface="+mn-ea"/>
                <a:cs typeface="+mn-cs"/>
              </a:rPr>
              <a:t>Conhecimento de infraestrutura no geral, Redes, firewalls, </a:t>
            </a:r>
            <a:r>
              <a:rPr lang="pt-BR" sz="1200" kern="1200" dirty="0" err="1" smtClean="0">
                <a:solidFill>
                  <a:schemeClr val="tx1"/>
                </a:solidFill>
                <a:latin typeface="+mn-lt"/>
                <a:ea typeface="+mn-ea"/>
                <a:cs typeface="+mn-cs"/>
              </a:rPr>
              <a:t>Schedulers</a:t>
            </a:r>
            <a:r>
              <a:rPr lang="pt-BR" sz="1200" kern="1200" dirty="0" smtClean="0">
                <a:solidFill>
                  <a:schemeClr val="tx1"/>
                </a:solidFill>
                <a:latin typeface="+mn-lt"/>
                <a:ea typeface="+mn-ea"/>
                <a:cs typeface="+mn-cs"/>
              </a:rPr>
              <a:t>.</a:t>
            </a:r>
            <a:r>
              <a:rPr lang="pt-BR" dirty="0" smtClean="0"/>
              <a:t> </a:t>
            </a:r>
            <a:br>
              <a:rPr lang="pt-BR" dirty="0" smtClean="0"/>
            </a:br>
            <a:r>
              <a:rPr lang="pt-BR" sz="1200" kern="1200" dirty="0" smtClean="0">
                <a:solidFill>
                  <a:schemeClr val="tx1"/>
                </a:solidFill>
                <a:latin typeface="+mn-lt"/>
                <a:ea typeface="+mn-ea"/>
                <a:cs typeface="+mn-cs"/>
              </a:rPr>
              <a:t>Gerenciamento de configuração e </a:t>
            </a:r>
            <a:r>
              <a:rPr lang="pt-BR" sz="1200" kern="1200" dirty="0" err="1" smtClean="0">
                <a:solidFill>
                  <a:schemeClr val="tx1"/>
                </a:solidFill>
                <a:latin typeface="+mn-lt"/>
                <a:ea typeface="+mn-ea"/>
                <a:cs typeface="+mn-cs"/>
              </a:rPr>
              <a:t>deploy</a:t>
            </a:r>
            <a:r>
              <a:rPr lang="pt-BR" sz="1200" kern="1200" dirty="0" smtClean="0">
                <a:solidFill>
                  <a:schemeClr val="tx1"/>
                </a:solidFill>
                <a:latin typeface="+mn-lt"/>
                <a:ea typeface="+mn-ea"/>
                <a:cs typeface="+mn-cs"/>
              </a:rPr>
              <a:t> em um Ambiente Open </a:t>
            </a:r>
            <a:r>
              <a:rPr lang="pt-BR" sz="1200" kern="1200" dirty="0" err="1" smtClean="0">
                <a:solidFill>
                  <a:schemeClr val="tx1"/>
                </a:solidFill>
                <a:latin typeface="+mn-lt"/>
                <a:ea typeface="+mn-ea"/>
                <a:cs typeface="+mn-cs"/>
              </a:rPr>
              <a:t>Source</a:t>
            </a:r>
            <a:r>
              <a:rPr lang="pt-BR" dirty="0" smtClean="0"/>
              <a:t> </a:t>
            </a:r>
            <a:br>
              <a:rPr lang="pt-BR" dirty="0" smtClean="0"/>
            </a:br>
            <a:r>
              <a:rPr lang="pt-BR" sz="1200" kern="1200" dirty="0" smtClean="0">
                <a:solidFill>
                  <a:schemeClr val="tx1"/>
                </a:solidFill>
                <a:latin typeface="+mn-lt"/>
                <a:ea typeface="+mn-ea"/>
                <a:cs typeface="+mn-cs"/>
              </a:rPr>
              <a:t>Forte Conhecimento em aplicações JAVA pois o </a:t>
            </a:r>
            <a:r>
              <a:rPr lang="pt-BR" sz="1200" kern="1200" dirty="0" err="1" smtClean="0">
                <a:solidFill>
                  <a:schemeClr val="tx1"/>
                </a:solidFill>
                <a:latin typeface="+mn-lt"/>
                <a:ea typeface="+mn-ea"/>
                <a:cs typeface="+mn-cs"/>
              </a:rPr>
              <a:t>hadoop</a:t>
            </a:r>
            <a:r>
              <a:rPr lang="pt-BR" sz="1200" kern="1200" dirty="0" smtClean="0">
                <a:solidFill>
                  <a:schemeClr val="tx1"/>
                </a:solidFill>
                <a:latin typeface="+mn-lt"/>
                <a:ea typeface="+mn-ea"/>
                <a:cs typeface="+mn-cs"/>
              </a:rPr>
              <a:t> foi desenvolvido em </a:t>
            </a:r>
            <a:r>
              <a:rPr lang="pt-BR" sz="1200" kern="1200" dirty="0" err="1" smtClean="0">
                <a:solidFill>
                  <a:schemeClr val="tx1"/>
                </a:solidFill>
                <a:latin typeface="+mn-lt"/>
                <a:ea typeface="+mn-ea"/>
                <a:cs typeface="+mn-cs"/>
              </a:rPr>
              <a:t>java</a:t>
            </a:r>
            <a:r>
              <a:rPr lang="pt-BR" sz="1200" kern="1200" dirty="0" smtClean="0">
                <a:solidFill>
                  <a:schemeClr val="tx1"/>
                </a:solidFill>
                <a:latin typeface="+mn-lt"/>
                <a:ea typeface="+mn-ea"/>
                <a:cs typeface="+mn-cs"/>
              </a:rPr>
              <a:t> e a maioria dos componentes dele também.</a:t>
            </a:r>
            <a:r>
              <a:rPr lang="pt-BR" dirty="0" smtClean="0"/>
              <a:t> </a:t>
            </a:r>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31</a:t>
            </a:fld>
            <a:endParaRPr lang="en-GB"/>
          </a:p>
        </p:txBody>
      </p:sp>
    </p:spTree>
    <p:extLst>
      <p:ext uri="{BB962C8B-B14F-4D97-AF65-F5344CB8AC3E}">
        <p14:creationId xmlns:p14="http://schemas.microsoft.com/office/powerpoint/2010/main" val="260519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O Engenheiro de Dados é o responsável por garantir que os dados estarão disponíveis para a análise de forma segura. Engenheiros de dados constroem enormes reservatórios para Big Data. Eles desenvolvem, constroem, testam e mantêm arquiteturas, tais como bancos de dados e sistemas de processamento de dados em grande escala. Uma vez que estes imensos reservatórios de dados estejam criados, Cientistas de Dados podem aplicar suas técnicas analíticas e extrair informação relevante. O trabalho do Engenheiro de Dados está diretamente ligado a infraestrutura de TI.</a:t>
            </a:r>
            <a:endParaRPr lang="pt-BR" dirty="0" smtClean="0"/>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32</a:t>
            </a:fld>
            <a:endParaRPr lang="en-GB"/>
          </a:p>
        </p:txBody>
      </p:sp>
    </p:spTree>
    <p:extLst>
      <p:ext uri="{BB962C8B-B14F-4D97-AF65-F5344CB8AC3E}">
        <p14:creationId xmlns:p14="http://schemas.microsoft.com/office/powerpoint/2010/main" val="5194358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smtClean="0">
                <a:solidFill>
                  <a:schemeClr val="tx1"/>
                </a:solidFill>
                <a:latin typeface="+mn-lt"/>
                <a:ea typeface="+mn-ea"/>
                <a:cs typeface="+mn-cs"/>
              </a:rPr>
              <a:t>Cientista de Dados: Profissionais capacitados em estatística, ciência da computação e/ou matemática capazes de analisar grandes volumes de dados e extrair deles insights que criem novas oportunidades de negócios</a:t>
            </a:r>
          </a:p>
          <a:p>
            <a:pPr rtl="0"/>
            <a:r>
              <a:rPr lang="pt-BR" dirty="0" smtClean="0"/>
              <a:t>Esta carreira é uma extensão da carreira de Engenheiro de Dados, mas, com foco em Big Data. Montar uma infraestrutura para armazenamento e processamento de grandes conjuntos de dados não é tarefa fácil. Hadoop, </a:t>
            </a:r>
            <a:r>
              <a:rPr lang="pt-BR" dirty="0" err="1" smtClean="0"/>
              <a:t>Spark</a:t>
            </a:r>
            <a:r>
              <a:rPr lang="pt-BR" dirty="0" smtClean="0"/>
              <a:t>, Cassandra, </a:t>
            </a:r>
            <a:r>
              <a:rPr lang="pt-BR" dirty="0" err="1" smtClean="0"/>
              <a:t>Hive</a:t>
            </a:r>
            <a:r>
              <a:rPr lang="pt-BR" dirty="0" smtClean="0"/>
              <a:t>, </a:t>
            </a:r>
            <a:r>
              <a:rPr lang="pt-BR" dirty="0" err="1" smtClean="0"/>
              <a:t>Hbase</a:t>
            </a:r>
            <a:r>
              <a:rPr lang="pt-BR" dirty="0" smtClean="0"/>
              <a:t>, </a:t>
            </a:r>
            <a:r>
              <a:rPr lang="pt-BR" dirty="0" err="1" smtClean="0"/>
              <a:t>Pig</a:t>
            </a:r>
            <a:r>
              <a:rPr lang="pt-BR" dirty="0" smtClean="0"/>
              <a:t>, </a:t>
            </a:r>
            <a:r>
              <a:rPr lang="pt-BR" dirty="0" err="1" smtClean="0"/>
              <a:t>Sqoop</a:t>
            </a:r>
            <a:r>
              <a:rPr lang="pt-BR" dirty="0" smtClean="0"/>
              <a:t>, </a:t>
            </a:r>
            <a:r>
              <a:rPr lang="pt-BR" dirty="0" err="1" smtClean="0"/>
              <a:t>MongoDB</a:t>
            </a:r>
            <a:r>
              <a:rPr lang="pt-BR" dirty="0" smtClean="0"/>
              <a:t>, API de integração. Cada solução será apropriada para um projeto específico e cabe a este profissional provisionar o Big Data de modo que os analistas e cientistas de dados possam aplicar seus modelos preditivos e resolver problemas de negócio. Assim como o Engenheiro de Dados, o Engenheiro de Big Data tem seu trabalho diretamente ligado à infraestrutura de TI.</a:t>
            </a:r>
          </a:p>
          <a:p>
            <a:pPr rtl="0"/>
            <a:r>
              <a:rPr lang="pt-BR" b="1" i="1" dirty="0" smtClean="0"/>
              <a:t>Salário nos EUA:</a:t>
            </a:r>
            <a:r>
              <a:rPr lang="pt-BR" dirty="0" smtClean="0"/>
              <a:t> $100,000 - $165,000</a:t>
            </a:r>
          </a:p>
          <a:p>
            <a:pPr rtl="0"/>
            <a:r>
              <a:rPr lang="pt-BR" b="1" i="1" dirty="0" smtClean="0"/>
              <a:t>Salário no Brasil:</a:t>
            </a:r>
            <a:r>
              <a:rPr lang="pt-BR" dirty="0" smtClean="0"/>
              <a:t> R$ 15.000 a R$ 40.000</a:t>
            </a:r>
          </a:p>
          <a:p>
            <a:r>
              <a:rPr lang="pt-BR" sz="1200" kern="1200" dirty="0" smtClean="0">
                <a:solidFill>
                  <a:schemeClr val="tx1"/>
                </a:solidFill>
                <a:latin typeface="+mn-lt"/>
                <a:ea typeface="+mn-ea"/>
                <a:cs typeface="+mn-cs"/>
              </a:rPr>
              <a:t>[‏13/‏06/‏2018 16:06] Ferreira, Monica: </a:t>
            </a:r>
            <a:r>
              <a:rPr lang="pt-BR" dirty="0" smtClean="0"/>
              <a:t/>
            </a:r>
            <a:br>
              <a:rPr lang="pt-BR" dirty="0" smtClean="0"/>
            </a:br>
            <a:r>
              <a:rPr lang="pt-BR" sz="1200" kern="1200" dirty="0" smtClean="0">
                <a:solidFill>
                  <a:schemeClr val="tx1"/>
                </a:solidFill>
                <a:latin typeface="+mn-lt"/>
                <a:ea typeface="+mn-ea"/>
                <a:cs typeface="+mn-cs"/>
              </a:rPr>
              <a:t>Sem Título</a:t>
            </a:r>
            <a:r>
              <a:rPr lang="pt-BR" dirty="0" smtClean="0"/>
              <a:t> </a:t>
            </a:r>
          </a:p>
          <a:p>
            <a:r>
              <a:rPr lang="pt-BR" sz="1200" kern="1200" dirty="0" smtClean="0">
                <a:solidFill>
                  <a:schemeClr val="tx1"/>
                </a:solidFill>
                <a:latin typeface="+mn-lt"/>
                <a:ea typeface="+mn-ea"/>
                <a:cs typeface="+mn-cs"/>
              </a:rPr>
              <a:t>Realizar pesquisas sem direção e formular perguntas abertas aos dados </a:t>
            </a:r>
            <a:endParaRPr lang="pt-BR" dirty="0" smtClean="0"/>
          </a:p>
          <a:p>
            <a:r>
              <a:rPr lang="pt-BR" sz="1200" kern="1200" dirty="0" smtClean="0">
                <a:solidFill>
                  <a:schemeClr val="tx1"/>
                </a:solidFill>
                <a:latin typeface="+mn-lt"/>
                <a:ea typeface="+mn-ea"/>
                <a:cs typeface="+mn-cs"/>
              </a:rPr>
              <a:t>Extrair grandes volumes de dados de múltiplas fontes internas e externas </a:t>
            </a:r>
            <a:endParaRPr lang="pt-BR" dirty="0" smtClean="0"/>
          </a:p>
          <a:p>
            <a:r>
              <a:rPr lang="pt-BR" sz="1200" kern="1200" dirty="0" smtClean="0">
                <a:solidFill>
                  <a:schemeClr val="tx1"/>
                </a:solidFill>
                <a:latin typeface="+mn-lt"/>
                <a:ea typeface="+mn-ea"/>
                <a:cs typeface="+mn-cs"/>
              </a:rPr>
              <a:t>Empregar os programas de análise sofisticadas, aprendizado de máquina e métodos estatísticos para preparar os dados para uso em modelagem preditiva e prescritiva </a:t>
            </a:r>
            <a:endParaRPr lang="pt-BR" dirty="0" smtClean="0"/>
          </a:p>
          <a:p>
            <a:r>
              <a:rPr lang="pt-BR" sz="1200" kern="1200" dirty="0" smtClean="0">
                <a:solidFill>
                  <a:schemeClr val="tx1"/>
                </a:solidFill>
                <a:latin typeface="+mn-lt"/>
                <a:ea typeface="+mn-ea"/>
                <a:cs typeface="+mn-cs"/>
              </a:rPr>
              <a:t>Explorar e analisar dados de uma variedade de ângulos para determinar fraquezas escondidas, tendências e / ou oportunidades </a:t>
            </a:r>
            <a:endParaRPr lang="pt-BR" dirty="0" smtClean="0"/>
          </a:p>
          <a:p>
            <a:r>
              <a:rPr lang="pt-BR" sz="1200" kern="1200" dirty="0" smtClean="0">
                <a:solidFill>
                  <a:schemeClr val="tx1"/>
                </a:solidFill>
                <a:latin typeface="+mn-lt"/>
                <a:ea typeface="+mn-ea"/>
                <a:cs typeface="+mn-cs"/>
              </a:rPr>
              <a:t>Conceber soluções orientadas a dados para os desafios mais prementes </a:t>
            </a:r>
            <a:endParaRPr lang="pt-BR" dirty="0" smtClean="0"/>
          </a:p>
          <a:p>
            <a:r>
              <a:rPr lang="pt-BR" sz="1200" kern="1200" dirty="0" smtClean="0">
                <a:solidFill>
                  <a:schemeClr val="tx1"/>
                </a:solidFill>
                <a:latin typeface="+mn-lt"/>
                <a:ea typeface="+mn-ea"/>
                <a:cs typeface="+mn-cs"/>
              </a:rPr>
              <a:t>Inventar novos algoritmos para resolver problemas e criar novas ferramentas para automatizar o trabalho </a:t>
            </a:r>
            <a:endParaRPr lang="pt-BR" dirty="0" smtClean="0"/>
          </a:p>
          <a:p>
            <a:r>
              <a:rPr lang="pt-BR" sz="1200" kern="1200" dirty="0" smtClean="0">
                <a:solidFill>
                  <a:schemeClr val="tx1"/>
                </a:solidFill>
                <a:latin typeface="+mn-lt"/>
                <a:ea typeface="+mn-ea"/>
                <a:cs typeface="+mn-cs"/>
              </a:rPr>
              <a:t>Comunicar previsões e resultados para a gestão e os departamentos de TI através de visualizações de dados eficazes </a:t>
            </a:r>
            <a:endParaRPr lang="pt-BR" dirty="0" smtClean="0"/>
          </a:p>
          <a:p>
            <a:r>
              <a:rPr lang="pt-BR" sz="1200" kern="1200" dirty="0" smtClean="0">
                <a:solidFill>
                  <a:schemeClr val="tx1"/>
                </a:solidFill>
                <a:latin typeface="+mn-lt"/>
                <a:ea typeface="+mn-ea"/>
                <a:cs typeface="+mn-cs"/>
              </a:rPr>
              <a:t>Recomendar mudanças econômicas aos procedimentos e estratégias existentes</a:t>
            </a:r>
            <a:r>
              <a:rPr lang="pt-BR" dirty="0" smtClean="0"/>
              <a:t> </a:t>
            </a:r>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33</a:t>
            </a:fld>
            <a:endParaRPr lang="en-GB"/>
          </a:p>
        </p:txBody>
      </p:sp>
    </p:spTree>
    <p:extLst>
      <p:ext uri="{BB962C8B-B14F-4D97-AF65-F5344CB8AC3E}">
        <p14:creationId xmlns:p14="http://schemas.microsoft.com/office/powerpoint/2010/main" val="4049105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smtClean="0">
                <a:solidFill>
                  <a:schemeClr val="tx1"/>
                </a:solidFill>
                <a:latin typeface="+mn-lt"/>
                <a:ea typeface="+mn-ea"/>
                <a:cs typeface="+mn-cs"/>
              </a:rPr>
              <a:t>Estabelecer os objetivos e o âmbito de sistemas de negócios e de TI </a:t>
            </a:r>
            <a:endParaRPr lang="pt-BR" dirty="0" smtClean="0"/>
          </a:p>
          <a:p>
            <a:r>
              <a:rPr lang="pt-BR" sz="1200" kern="1200" dirty="0" smtClean="0">
                <a:solidFill>
                  <a:schemeClr val="tx1"/>
                </a:solidFill>
                <a:latin typeface="+mn-lt"/>
                <a:ea typeface="+mn-ea"/>
                <a:cs typeface="+mn-cs"/>
              </a:rPr>
              <a:t>Identificar problemas organizacionais e conceber soluções orientadas a dados </a:t>
            </a:r>
            <a:endParaRPr lang="pt-BR" dirty="0" smtClean="0"/>
          </a:p>
          <a:p>
            <a:r>
              <a:rPr lang="pt-BR" sz="1200" kern="1200" dirty="0" smtClean="0">
                <a:solidFill>
                  <a:schemeClr val="tx1"/>
                </a:solidFill>
                <a:latin typeface="+mn-lt"/>
                <a:ea typeface="+mn-ea"/>
                <a:cs typeface="+mn-cs"/>
              </a:rPr>
              <a:t>Realizar análises estatísticas, pesquisas, oficinas de formação e testes </a:t>
            </a:r>
            <a:endParaRPr lang="pt-BR" dirty="0" smtClean="0"/>
          </a:p>
          <a:p>
            <a:r>
              <a:rPr lang="pt-BR" sz="1200" kern="1200" dirty="0" smtClean="0">
                <a:solidFill>
                  <a:schemeClr val="tx1"/>
                </a:solidFill>
                <a:latin typeface="+mn-lt"/>
                <a:ea typeface="+mn-ea"/>
                <a:cs typeface="+mn-cs"/>
              </a:rPr>
              <a:t>Recomendar mudanças nos processos, pessoal ou ofertas de produtos para tornar os departamentos internos mais eficientes </a:t>
            </a:r>
            <a:endParaRPr lang="pt-BR" dirty="0" smtClean="0"/>
          </a:p>
          <a:p>
            <a:r>
              <a:rPr lang="pt-BR" sz="1200" kern="1200" dirty="0" smtClean="0">
                <a:solidFill>
                  <a:schemeClr val="tx1"/>
                </a:solidFill>
                <a:latin typeface="+mn-lt"/>
                <a:ea typeface="+mn-ea"/>
                <a:cs typeface="+mn-cs"/>
              </a:rPr>
              <a:t>Inventar novos sistemas (por exemplo, controle de estoque) ou alterar os existentes </a:t>
            </a:r>
            <a:endParaRPr lang="pt-BR" dirty="0" smtClean="0"/>
          </a:p>
          <a:p>
            <a:r>
              <a:rPr lang="pt-BR" sz="1200" kern="1200" dirty="0" smtClean="0">
                <a:solidFill>
                  <a:schemeClr val="tx1"/>
                </a:solidFill>
                <a:latin typeface="+mn-lt"/>
                <a:ea typeface="+mn-ea"/>
                <a:cs typeface="+mn-cs"/>
              </a:rPr>
              <a:t>Fazer recomendações específicas de TI e apoiar a sua implementação </a:t>
            </a:r>
            <a:endParaRPr lang="pt-BR" dirty="0" smtClean="0"/>
          </a:p>
          <a:p>
            <a:r>
              <a:rPr lang="pt-BR" sz="1200" kern="1200" dirty="0" smtClean="0">
                <a:solidFill>
                  <a:schemeClr val="tx1"/>
                </a:solidFill>
                <a:latin typeface="+mn-lt"/>
                <a:ea typeface="+mn-ea"/>
                <a:cs typeface="+mn-cs"/>
              </a:rPr>
              <a:t>Agir como um elo de ligação entre os gestores e equipes técnicas</a:t>
            </a:r>
            <a:r>
              <a:rPr lang="pt-BR" dirty="0" smtClean="0"/>
              <a:t> </a:t>
            </a:r>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34</a:t>
            </a:fld>
            <a:endParaRPr lang="en-GB"/>
          </a:p>
        </p:txBody>
      </p:sp>
    </p:spTree>
    <p:extLst>
      <p:ext uri="{BB962C8B-B14F-4D97-AF65-F5344CB8AC3E}">
        <p14:creationId xmlns:p14="http://schemas.microsoft.com/office/powerpoint/2010/main" val="4953761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smtClean="0">
                <a:solidFill>
                  <a:schemeClr val="tx1"/>
                </a:solidFill>
                <a:latin typeface="+mn-lt"/>
                <a:ea typeface="+mn-ea"/>
                <a:cs typeface="+mn-cs"/>
              </a:rPr>
              <a:t>Aplicar teorias e métodos estatísticos para resolver problemas práticos de negócios, engenharia, ciências ou outras áreas de conhecimento </a:t>
            </a:r>
            <a:endParaRPr lang="pt-BR" dirty="0" smtClean="0"/>
          </a:p>
          <a:p>
            <a:r>
              <a:rPr lang="pt-BR" sz="1200" kern="1200" dirty="0" smtClean="0">
                <a:solidFill>
                  <a:schemeClr val="tx1"/>
                </a:solidFill>
                <a:latin typeface="+mn-lt"/>
                <a:ea typeface="+mn-ea"/>
                <a:cs typeface="+mn-cs"/>
              </a:rPr>
              <a:t>Decidir quais dados são necessários para responder a perguntas ou problemas específicos </a:t>
            </a:r>
            <a:endParaRPr lang="pt-BR" dirty="0" smtClean="0"/>
          </a:p>
          <a:p>
            <a:r>
              <a:rPr lang="pt-BR" sz="1200" kern="1200" dirty="0" smtClean="0">
                <a:solidFill>
                  <a:schemeClr val="tx1"/>
                </a:solidFill>
                <a:latin typeface="+mn-lt"/>
                <a:ea typeface="+mn-ea"/>
                <a:cs typeface="+mn-cs"/>
              </a:rPr>
              <a:t>Determinar métodos para encontrar ou a coletar dados </a:t>
            </a:r>
            <a:endParaRPr lang="pt-BR" dirty="0" smtClean="0"/>
          </a:p>
          <a:p>
            <a:r>
              <a:rPr lang="pt-BR" sz="1200" kern="1200" dirty="0" smtClean="0">
                <a:solidFill>
                  <a:schemeClr val="tx1"/>
                </a:solidFill>
                <a:latin typeface="+mn-lt"/>
                <a:ea typeface="+mn-ea"/>
                <a:cs typeface="+mn-cs"/>
              </a:rPr>
              <a:t>Realizar pesquisas de opinião para coletar dados </a:t>
            </a:r>
            <a:endParaRPr lang="pt-BR" dirty="0" smtClean="0"/>
          </a:p>
          <a:p>
            <a:r>
              <a:rPr lang="pt-BR" sz="1200" kern="1200" dirty="0" smtClean="0">
                <a:solidFill>
                  <a:schemeClr val="tx1"/>
                </a:solidFill>
                <a:latin typeface="+mn-lt"/>
                <a:ea typeface="+mn-ea"/>
                <a:cs typeface="+mn-cs"/>
              </a:rPr>
              <a:t>Coletar dados ou treinar outras pessoas a fazê-lo </a:t>
            </a:r>
            <a:endParaRPr lang="pt-BR" dirty="0" smtClean="0"/>
          </a:p>
          <a:p>
            <a:r>
              <a:rPr lang="pt-BR" sz="1200" kern="1200" dirty="0" smtClean="0">
                <a:solidFill>
                  <a:schemeClr val="tx1"/>
                </a:solidFill>
                <a:latin typeface="+mn-lt"/>
                <a:ea typeface="+mn-ea"/>
                <a:cs typeface="+mn-cs"/>
              </a:rPr>
              <a:t>Analisar e interpretar dados </a:t>
            </a:r>
            <a:endParaRPr lang="pt-BR" dirty="0" smtClean="0"/>
          </a:p>
          <a:p>
            <a:r>
              <a:rPr lang="pt-BR" sz="1200" kern="1200" dirty="0" smtClean="0">
                <a:solidFill>
                  <a:schemeClr val="tx1"/>
                </a:solidFill>
                <a:latin typeface="+mn-lt"/>
                <a:ea typeface="+mn-ea"/>
                <a:cs typeface="+mn-cs"/>
              </a:rPr>
              <a:t>Relatar conclusões a partir de suas análises </a:t>
            </a:r>
            <a:endParaRPr lang="pt-BR" dirty="0" smtClean="0"/>
          </a:p>
          <a:p>
            <a:r>
              <a:rPr lang="pt-BR" sz="1200" kern="1200" dirty="0" smtClean="0">
                <a:solidFill>
                  <a:schemeClr val="tx1"/>
                </a:solidFill>
                <a:latin typeface="+mn-lt"/>
                <a:ea typeface="+mn-ea"/>
                <a:cs typeface="+mn-cs"/>
              </a:rPr>
              <a:t>Enfrentar os desafios relacionados a dados atribuídos pela gerência </a:t>
            </a:r>
            <a:endParaRPr lang="pt-BR" dirty="0" smtClean="0"/>
          </a:p>
          <a:p>
            <a:r>
              <a:rPr lang="pt-BR" sz="1200" kern="1200" dirty="0" smtClean="0">
                <a:solidFill>
                  <a:schemeClr val="tx1"/>
                </a:solidFill>
                <a:latin typeface="+mn-lt"/>
                <a:ea typeface="+mn-ea"/>
                <a:cs typeface="+mn-cs"/>
              </a:rPr>
              <a:t>Decidir sobre uma estratégia adequada para coletar dados </a:t>
            </a:r>
            <a:endParaRPr lang="pt-BR" dirty="0" smtClean="0"/>
          </a:p>
          <a:p>
            <a:r>
              <a:rPr lang="pt-BR" sz="1200" kern="1200" dirty="0" smtClean="0">
                <a:solidFill>
                  <a:schemeClr val="tx1"/>
                </a:solidFill>
                <a:latin typeface="+mn-lt"/>
                <a:ea typeface="+mn-ea"/>
                <a:cs typeface="+mn-cs"/>
              </a:rPr>
              <a:t>Extrair dados de fontes existentes ou instigar novos procedimentos (por exemplo, pesquisas com clientes, experiências científicas, sondagens de opinião, etc.) </a:t>
            </a:r>
            <a:endParaRPr lang="pt-BR" dirty="0" smtClean="0"/>
          </a:p>
          <a:p>
            <a:r>
              <a:rPr lang="pt-BR" sz="1200" kern="1200" dirty="0" smtClean="0">
                <a:solidFill>
                  <a:schemeClr val="tx1"/>
                </a:solidFill>
                <a:latin typeface="+mn-lt"/>
                <a:ea typeface="+mn-ea"/>
                <a:cs typeface="+mn-cs"/>
              </a:rPr>
              <a:t>Analisar e interpretar dados usando ferramentas, algoritmos, modelos estatísticos e software (por exemplo R, SAS, SPSS, etc.) </a:t>
            </a:r>
            <a:endParaRPr lang="pt-BR" dirty="0" smtClean="0"/>
          </a:p>
          <a:p>
            <a:r>
              <a:rPr lang="pt-BR" sz="1200" kern="1200" dirty="0" smtClean="0">
                <a:solidFill>
                  <a:schemeClr val="tx1"/>
                </a:solidFill>
                <a:latin typeface="+mn-lt"/>
                <a:ea typeface="+mn-ea"/>
                <a:cs typeface="+mn-cs"/>
              </a:rPr>
              <a:t>Projetar novos modelos estatísticos e ferramentas de coleta de dados, se necessário </a:t>
            </a:r>
            <a:endParaRPr lang="pt-BR" dirty="0" smtClean="0"/>
          </a:p>
          <a:p>
            <a:r>
              <a:rPr lang="pt-BR" sz="1200" kern="1200" dirty="0" smtClean="0">
                <a:solidFill>
                  <a:schemeClr val="tx1"/>
                </a:solidFill>
                <a:latin typeface="+mn-lt"/>
                <a:ea typeface="+mn-ea"/>
                <a:cs typeface="+mn-cs"/>
              </a:rPr>
              <a:t>Identificar padrões, tendências e relacionamentos dentro de dados </a:t>
            </a:r>
            <a:endParaRPr lang="pt-BR" dirty="0" smtClean="0"/>
          </a:p>
          <a:p>
            <a:r>
              <a:rPr lang="pt-BR" sz="1200" kern="1200" dirty="0" smtClean="0">
                <a:solidFill>
                  <a:schemeClr val="tx1"/>
                </a:solidFill>
                <a:latin typeface="+mn-lt"/>
                <a:ea typeface="+mn-ea"/>
                <a:cs typeface="+mn-cs"/>
              </a:rPr>
              <a:t>Apresentar relatórios estatísticos e visualizações de dados para diversos públicos </a:t>
            </a:r>
            <a:endParaRPr lang="pt-BR" dirty="0" smtClean="0"/>
          </a:p>
          <a:p>
            <a:r>
              <a:rPr lang="pt-BR" sz="1200" kern="1200" dirty="0" smtClean="0">
                <a:solidFill>
                  <a:schemeClr val="tx1"/>
                </a:solidFill>
                <a:latin typeface="+mn-lt"/>
                <a:ea typeface="+mn-ea"/>
                <a:cs typeface="+mn-cs"/>
              </a:rPr>
              <a:t>Fornecer recomendações estratégicas / previsões e destacar as limitações dos dados </a:t>
            </a:r>
            <a:endParaRPr lang="pt-BR" dirty="0" smtClean="0"/>
          </a:p>
          <a:p>
            <a:r>
              <a:rPr lang="pt-BR" sz="1200" kern="1200" dirty="0" smtClean="0">
                <a:solidFill>
                  <a:schemeClr val="tx1"/>
                </a:solidFill>
                <a:latin typeface="+mn-lt"/>
                <a:ea typeface="+mn-ea"/>
                <a:cs typeface="+mn-cs"/>
              </a:rPr>
              <a:t>Desenvolver e manter ferramentas estatísticas, bases de dados e programas </a:t>
            </a:r>
            <a:endParaRPr lang="pt-BR" dirty="0" smtClean="0"/>
          </a:p>
          <a:p>
            <a:r>
              <a:rPr lang="pt-BR" sz="1200" kern="1200" dirty="0" smtClean="0">
                <a:solidFill>
                  <a:schemeClr val="tx1"/>
                </a:solidFill>
                <a:latin typeface="+mn-lt"/>
                <a:ea typeface="+mn-ea"/>
                <a:cs typeface="+mn-cs"/>
              </a:rPr>
              <a:t>Acompanhar regularmente a qualidade dos dados </a:t>
            </a:r>
            <a:endParaRPr lang="pt-BR" dirty="0" smtClean="0"/>
          </a:p>
          <a:p>
            <a:r>
              <a:rPr lang="pt-BR" sz="1200" kern="1200" dirty="0" smtClean="0">
                <a:solidFill>
                  <a:schemeClr val="tx1"/>
                </a:solidFill>
                <a:latin typeface="+mn-lt"/>
                <a:ea typeface="+mn-ea"/>
                <a:cs typeface="+mn-cs"/>
              </a:rPr>
              <a:t>Trabalhar em estreita colaboração com os principais membros da equipe e especialistas no assunto (por exemplo engenheiros, cientistas, suporte de TI, etc.)</a:t>
            </a:r>
            <a:r>
              <a:rPr lang="pt-BR" dirty="0" smtClean="0"/>
              <a:t> </a:t>
            </a:r>
          </a:p>
          <a:p>
            <a:r>
              <a:rPr lang="pt-BR" dirty="0" smtClean="0"/>
              <a:t/>
            </a:r>
            <a:br>
              <a:rPr lang="pt-BR" dirty="0" smtClean="0"/>
            </a:br>
            <a:endParaRPr lang="pt-BR" dirty="0" smtClean="0"/>
          </a:p>
          <a:p>
            <a:pPr rtl="0"/>
            <a:endParaRPr lang="pt-BR" dirty="0" smtClean="0"/>
          </a:p>
          <a:p>
            <a:pPr rtl="0"/>
            <a:r>
              <a:rPr lang="pt-BR" dirty="0" smtClean="0"/>
              <a:t>Embora a profissão de Estatístico não seja nova, está sendo reinventada pelo grande volume de dados e pelas novas ferramentas e soluções ligadas ao Big Data. A função deste profissional é aplicar técnicas estatísticas para a compreensão dos dados e ajudar as empresas a identificar tendências, fazer previsões e tomar decisões baseadas em dados. Os estatísticos aplicam as teorias e métodos estatísticos para coletar, analisar e interpretar os dados. Eles trabalham para empresas envolvidas em pesquisa de mercado e opinião pública, para as indústrias que necessitam realizar o controle de qualidade e desenvolvimento de novos produtos, e – com frequência – para governos municipais, estaduais e federais.</a:t>
            </a:r>
          </a:p>
          <a:p>
            <a:pPr rtl="0"/>
            <a:r>
              <a:rPr lang="pt-BR" b="1" i="1" dirty="0" smtClean="0"/>
              <a:t>Salário nos EUA:</a:t>
            </a:r>
            <a:r>
              <a:rPr lang="pt-BR" dirty="0" smtClean="0"/>
              <a:t> $57,000 - $80,110</a:t>
            </a:r>
            <a:endParaRPr lang="pt-BR" dirty="0"/>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35</a:t>
            </a:fld>
            <a:endParaRPr lang="en-GB"/>
          </a:p>
        </p:txBody>
      </p:sp>
    </p:spTree>
    <p:extLst>
      <p:ext uri="{BB962C8B-B14F-4D97-AF65-F5344CB8AC3E}">
        <p14:creationId xmlns:p14="http://schemas.microsoft.com/office/powerpoint/2010/main" val="2572044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Garantir que os dados estejam seguros quanto a acessos indesejados atribuindo os níveis de permissões adequados aos usuários de banco de dados através de </a:t>
            </a:r>
            <a:r>
              <a:rPr lang="pt-BR" sz="1200" b="0" i="0" kern="1200" dirty="0" err="1" smtClean="0">
                <a:solidFill>
                  <a:schemeClr val="tx1"/>
                </a:solidFill>
                <a:effectLst/>
                <a:latin typeface="+mn-lt"/>
                <a:ea typeface="+mn-ea"/>
                <a:cs typeface="+mn-cs"/>
              </a:rPr>
              <a:t>schemas</a:t>
            </a:r>
            <a:r>
              <a:rPr lang="pt-BR" sz="1200" b="0" i="0" kern="1200" dirty="0" smtClean="0">
                <a:solidFill>
                  <a:schemeClr val="tx1"/>
                </a:solidFill>
                <a:effectLst/>
                <a:latin typeface="+mn-lt"/>
                <a:ea typeface="+mn-ea"/>
                <a:cs typeface="+mn-cs"/>
              </a:rPr>
              <a:t> e </a:t>
            </a:r>
            <a:r>
              <a:rPr lang="pt-BR" sz="1200" b="0" i="0" kern="1200" dirty="0" err="1" smtClean="0">
                <a:solidFill>
                  <a:schemeClr val="tx1"/>
                </a:solidFill>
                <a:effectLst/>
                <a:latin typeface="+mn-lt"/>
                <a:ea typeface="+mn-ea"/>
                <a:cs typeface="+mn-cs"/>
              </a:rPr>
              <a:t>groups</a:t>
            </a:r>
            <a:r>
              <a:rPr lang="pt-BR" sz="1200" b="0" i="0" kern="1200" dirty="0" smtClean="0">
                <a:solidFill>
                  <a:schemeClr val="tx1"/>
                </a:solidFill>
                <a:effectLst/>
                <a:latin typeface="+mn-lt"/>
                <a:ea typeface="+mn-ea"/>
                <a:cs typeface="+mn-cs"/>
              </a:rPr>
              <a:t>. </a:t>
            </a:r>
            <a:r>
              <a:rPr lang="pt-BR" dirty="0" smtClean="0"/>
              <a:t/>
            </a:r>
            <a:br>
              <a:rPr lang="pt-BR" dirty="0" smtClean="0"/>
            </a:br>
            <a:r>
              <a:rPr lang="pt-BR" sz="1200" b="0" i="0" kern="1200" dirty="0" smtClean="0">
                <a:solidFill>
                  <a:schemeClr val="tx1"/>
                </a:solidFill>
                <a:effectLst/>
                <a:latin typeface="+mn-lt"/>
                <a:ea typeface="+mn-ea"/>
                <a:cs typeface="+mn-cs"/>
              </a:rPr>
              <a:t>-Garantir recuperação e escalabilidade e disponibilidade com procedimentos de cópia (</a:t>
            </a:r>
            <a:r>
              <a:rPr lang="pt-BR" sz="1200" b="0" i="0" kern="1200" dirty="0" err="1" smtClean="0">
                <a:solidFill>
                  <a:schemeClr val="tx1"/>
                </a:solidFill>
                <a:effectLst/>
                <a:latin typeface="+mn-lt"/>
                <a:ea typeface="+mn-ea"/>
                <a:cs typeface="+mn-cs"/>
              </a:rPr>
              <a:t>BackUp</a:t>
            </a:r>
            <a:r>
              <a:rPr lang="pt-BR" sz="1200" b="0" i="0" kern="1200" dirty="0" smtClean="0">
                <a:solidFill>
                  <a:schemeClr val="tx1"/>
                </a:solidFill>
                <a:effectLst/>
                <a:latin typeface="+mn-lt"/>
                <a:ea typeface="+mn-ea"/>
                <a:cs typeface="+mn-cs"/>
              </a:rPr>
              <a:t>) como forma de contingência a possíveis desastres (falhas de hardware, invasões, alterações acidentais, </a:t>
            </a:r>
            <a:r>
              <a:rPr lang="pt-BR" sz="1200" b="0" i="0" kern="1200" dirty="0" err="1" smtClean="0">
                <a:solidFill>
                  <a:schemeClr val="tx1"/>
                </a:solidFill>
                <a:effectLst/>
                <a:latin typeface="+mn-lt"/>
                <a:ea typeface="+mn-ea"/>
                <a:cs typeface="+mn-cs"/>
              </a:rPr>
              <a:t>etc</a:t>
            </a:r>
            <a:r>
              <a:rPr lang="pt-BR" sz="1200" b="0" i="0" kern="1200" dirty="0" smtClean="0">
                <a:solidFill>
                  <a:schemeClr val="tx1"/>
                </a:solidFill>
                <a:effectLst/>
                <a:latin typeface="+mn-lt"/>
                <a:ea typeface="+mn-ea"/>
                <a:cs typeface="+mn-cs"/>
              </a:rPr>
              <a:t>), bem como realização testes sobre essas cópias para garantir que as mesmas funcionam e estarão disponíveis quando necessárias. </a:t>
            </a:r>
            <a:r>
              <a:rPr lang="pt-BR" dirty="0" smtClean="0"/>
              <a:t/>
            </a:r>
            <a:br>
              <a:rPr lang="pt-BR" dirty="0" smtClean="0"/>
            </a:br>
            <a:r>
              <a:rPr lang="pt-BR" sz="1200" b="0" i="0" kern="1200" dirty="0" smtClean="0">
                <a:solidFill>
                  <a:schemeClr val="tx1"/>
                </a:solidFill>
                <a:effectLst/>
                <a:latin typeface="+mn-lt"/>
                <a:ea typeface="+mn-ea"/>
                <a:cs typeface="+mn-cs"/>
              </a:rPr>
              <a:t>-Providenciar o melhor desempenho possível do banco de dados. Isso inclui atividades como otimização de consultas, </a:t>
            </a:r>
            <a:r>
              <a:rPr lang="pt-BR" sz="1200" b="0" i="0" kern="1200" dirty="0" err="1" smtClean="0">
                <a:solidFill>
                  <a:schemeClr val="tx1"/>
                </a:solidFill>
                <a:effectLst/>
                <a:latin typeface="+mn-lt"/>
                <a:ea typeface="+mn-ea"/>
                <a:cs typeface="+mn-cs"/>
              </a:rPr>
              <a:t>tunning</a:t>
            </a:r>
            <a:r>
              <a:rPr lang="pt-BR" sz="1200" b="0" i="0" kern="1200" dirty="0" smtClean="0">
                <a:solidFill>
                  <a:schemeClr val="tx1"/>
                </a:solidFill>
                <a:effectLst/>
                <a:latin typeface="+mn-lt"/>
                <a:ea typeface="+mn-ea"/>
                <a:cs typeface="+mn-cs"/>
              </a:rPr>
              <a:t> e utilização da </a:t>
            </a:r>
            <a:r>
              <a:rPr lang="pt-BR" sz="1200" b="0" i="0" kern="1200" dirty="0" err="1" smtClean="0">
                <a:solidFill>
                  <a:schemeClr val="tx1"/>
                </a:solidFill>
                <a:effectLst/>
                <a:latin typeface="+mn-lt"/>
                <a:ea typeface="+mn-ea"/>
                <a:cs typeface="+mn-cs"/>
              </a:rPr>
              <a:t>infra-estrutura</a:t>
            </a:r>
            <a:r>
              <a:rPr lang="pt-BR" sz="1200" b="0" i="0" kern="1200" dirty="0" smtClean="0">
                <a:solidFill>
                  <a:schemeClr val="tx1"/>
                </a:solidFill>
                <a:effectLst/>
                <a:latin typeface="+mn-lt"/>
                <a:ea typeface="+mn-ea"/>
                <a:cs typeface="+mn-cs"/>
              </a:rPr>
              <a:t> (disco, memória, processador, </a:t>
            </a:r>
            <a:r>
              <a:rPr lang="pt-BR" sz="1200" b="0" i="0" kern="1200" dirty="0" err="1" smtClean="0">
                <a:solidFill>
                  <a:schemeClr val="tx1"/>
                </a:solidFill>
                <a:effectLst/>
                <a:latin typeface="+mn-lt"/>
                <a:ea typeface="+mn-ea"/>
                <a:cs typeface="+mn-cs"/>
              </a:rPr>
              <a:t>etc</a:t>
            </a:r>
            <a:r>
              <a:rPr lang="pt-BR" sz="1200" b="0" i="0" kern="1200" dirty="0" smtClean="0">
                <a:solidFill>
                  <a:schemeClr val="tx1"/>
                </a:solidFill>
                <a:effectLst/>
                <a:latin typeface="+mn-lt"/>
                <a:ea typeface="+mn-ea"/>
                <a:cs typeface="+mn-cs"/>
              </a:rPr>
              <a:t>) de forma adequada, monitoração do ambiente. </a:t>
            </a:r>
            <a:r>
              <a:rPr lang="pt-BR" dirty="0" smtClean="0"/>
              <a:t/>
            </a:r>
            <a:br>
              <a:rPr lang="pt-BR" dirty="0" smtClean="0"/>
            </a:br>
            <a:r>
              <a:rPr lang="pt-BR" sz="1200" b="0" i="0" kern="1200" dirty="0" smtClean="0">
                <a:solidFill>
                  <a:schemeClr val="tx1"/>
                </a:solidFill>
                <a:effectLst/>
                <a:latin typeface="+mn-lt"/>
                <a:ea typeface="+mn-ea"/>
                <a:cs typeface="+mn-cs"/>
              </a:rPr>
              <a:t>-Projetar em conjunto com a equipe de desenvolvimento novos bancos de dados com bons modelos físicos, para diferentes sistemas e otimizar os sistemas mais críticos </a:t>
            </a:r>
            <a:r>
              <a:rPr lang="pt-BR" dirty="0" smtClean="0"/>
              <a:t/>
            </a:r>
            <a:br>
              <a:rPr lang="pt-BR" dirty="0" smtClean="0"/>
            </a:br>
            <a:r>
              <a:rPr lang="pt-BR" sz="1200" b="0" i="0" kern="1200" dirty="0" smtClean="0">
                <a:solidFill>
                  <a:schemeClr val="tx1"/>
                </a:solidFill>
                <a:effectLst/>
                <a:latin typeface="+mn-lt"/>
                <a:ea typeface="+mn-ea"/>
                <a:cs typeface="+mn-cs"/>
              </a:rPr>
              <a:t>-Desenvolvimento de Procedures e funções e </a:t>
            </a:r>
            <a:r>
              <a:rPr lang="pt-BR" sz="1200" b="0" i="0" kern="1200" dirty="0" err="1" smtClean="0">
                <a:solidFill>
                  <a:schemeClr val="tx1"/>
                </a:solidFill>
                <a:effectLst/>
                <a:latin typeface="+mn-lt"/>
                <a:ea typeface="+mn-ea"/>
                <a:cs typeface="+mn-cs"/>
              </a:rPr>
              <a:t>Views</a:t>
            </a:r>
            <a:r>
              <a:rPr lang="pt-BR" sz="1200" b="0" i="0" kern="1200" dirty="0" smtClean="0">
                <a:solidFill>
                  <a:schemeClr val="tx1"/>
                </a:solidFill>
                <a:effectLst/>
                <a:latin typeface="+mn-lt"/>
                <a:ea typeface="+mn-ea"/>
                <a:cs typeface="+mn-cs"/>
              </a:rPr>
              <a:t> para extração e tratamento dos dados.</a:t>
            </a:r>
            <a:endParaRPr lang="pt-BR" dirty="0"/>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36</a:t>
            </a:fld>
            <a:endParaRPr lang="en-GB"/>
          </a:p>
        </p:txBody>
      </p:sp>
    </p:spTree>
    <p:extLst>
      <p:ext uri="{BB962C8B-B14F-4D97-AF65-F5344CB8AC3E}">
        <p14:creationId xmlns:p14="http://schemas.microsoft.com/office/powerpoint/2010/main" val="1305195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PT" dirty="0" smtClean="0"/>
              <a:t>Para apresentações</a:t>
            </a:r>
            <a:r>
              <a:rPr lang="pt-PT" baseline="0" dirty="0" smtClean="0"/>
              <a:t> com conteúdo </a:t>
            </a:r>
            <a:r>
              <a:rPr lang="pt-PT" b="1" baseline="0" dirty="0" smtClean="0"/>
              <a:t>Interno</a:t>
            </a:r>
            <a:r>
              <a:rPr lang="pt-PT" baseline="0" dirty="0" smtClean="0"/>
              <a:t>, basta</a:t>
            </a:r>
            <a:r>
              <a:rPr lang="pt-PT" dirty="0" smtClean="0"/>
              <a:t> clicar com o botão direito do mouse em um slide e esolher o Layout</a:t>
            </a:r>
            <a:r>
              <a:rPr lang="pt-PT" baseline="0" dirty="0" smtClean="0"/>
              <a:t> </a:t>
            </a:r>
            <a:r>
              <a:rPr lang="pt-PT" dirty="0" smtClean="0"/>
              <a:t>(escolha de acordo</a:t>
            </a:r>
            <a:r>
              <a:rPr lang="pt-PT" baseline="0" dirty="0" smtClean="0"/>
              <a:t> com o conteúdo</a:t>
            </a:r>
            <a:r>
              <a:rPr lang="pt-PT" dirty="0" smtClean="0"/>
              <a:t>). </a:t>
            </a:r>
          </a:p>
          <a:p>
            <a:endParaRPr lang="pt-BR" dirty="0"/>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38</a:t>
            </a:fld>
            <a:endParaRPr lang="en-GB"/>
          </a:p>
        </p:txBody>
      </p:sp>
    </p:spTree>
    <p:extLst>
      <p:ext uri="{BB962C8B-B14F-4D97-AF65-F5344CB8AC3E}">
        <p14:creationId xmlns:p14="http://schemas.microsoft.com/office/powerpoint/2010/main" val="3894135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i="0" kern="1200" dirty="0" smtClean="0">
                <a:solidFill>
                  <a:schemeClr val="tx1"/>
                </a:solidFill>
                <a:effectLst/>
                <a:latin typeface="+mn-lt"/>
                <a:ea typeface="+mn-ea"/>
                <a:cs typeface="+mn-cs"/>
              </a:rPr>
              <a:t>Volume</a:t>
            </a:r>
            <a:r>
              <a:rPr lang="pt-BR" sz="1200" b="0" i="0" kern="1200" dirty="0" smtClean="0">
                <a:solidFill>
                  <a:schemeClr val="tx1"/>
                </a:solidFill>
                <a:effectLst/>
                <a:latin typeface="+mn-lt"/>
                <a:ea typeface="+mn-ea"/>
                <a:cs typeface="+mn-cs"/>
              </a:rPr>
              <a:t>: O conceito de volume no </a:t>
            </a:r>
            <a:r>
              <a:rPr lang="pt-BR" sz="1200" b="0" i="1" kern="1200" dirty="0" smtClean="0">
                <a:solidFill>
                  <a:schemeClr val="tx1"/>
                </a:solidFill>
                <a:effectLst/>
                <a:latin typeface="+mn-lt"/>
                <a:ea typeface="+mn-ea"/>
                <a:cs typeface="+mn-cs"/>
              </a:rPr>
              <a:t>Big Data</a:t>
            </a:r>
            <a:r>
              <a:rPr lang="pt-BR" sz="1200" b="0" i="0" kern="1200" dirty="0" smtClean="0">
                <a:solidFill>
                  <a:schemeClr val="tx1"/>
                </a:solidFill>
                <a:effectLst/>
                <a:latin typeface="+mn-lt"/>
                <a:ea typeface="+mn-ea"/>
                <a:cs typeface="+mn-cs"/>
              </a:rPr>
              <a:t> é melhor evidenciado pelos fatos do quotidiano: diariamente, o volume de troca de e-mails, transações bancárias, interações em redes sociais, registro de chamadas e tráfego de dados em linhas telefônicas. Todos esses servem de ponto de partida para a compreensão do volume de dados presentes no mundo </a:t>
            </a:r>
            <a:r>
              <a:rPr lang="pt-BR" sz="1200" b="0" i="0" kern="1200" dirty="0" err="1" smtClean="0">
                <a:solidFill>
                  <a:schemeClr val="tx1"/>
                </a:solidFill>
                <a:effectLst/>
                <a:latin typeface="+mn-lt"/>
                <a:ea typeface="+mn-ea"/>
                <a:cs typeface="+mn-cs"/>
              </a:rPr>
              <a:t>atualmente.Estima-se</a:t>
            </a:r>
            <a:r>
              <a:rPr lang="pt-BR" sz="1200" b="0" i="0" kern="1200" dirty="0" smtClean="0">
                <a:solidFill>
                  <a:schemeClr val="tx1"/>
                </a:solidFill>
                <a:effectLst/>
                <a:latin typeface="+mn-lt"/>
                <a:ea typeface="+mn-ea"/>
                <a:cs typeface="+mn-cs"/>
              </a:rPr>
              <a:t> que atualmente o volume total de dados que circulam na internet é de 250 </a:t>
            </a:r>
            <a:r>
              <a:rPr lang="pt-BR" sz="1200" b="0" i="1" kern="1200" dirty="0" err="1" smtClean="0">
                <a:solidFill>
                  <a:schemeClr val="tx1"/>
                </a:solidFill>
                <a:effectLst/>
                <a:latin typeface="+mn-lt"/>
                <a:ea typeface="+mn-ea"/>
                <a:cs typeface="+mn-cs"/>
              </a:rPr>
              <a:t>Exabytes</a:t>
            </a:r>
            <a:r>
              <a:rPr lang="pt-BR" sz="1200" b="0" i="0" kern="1200" dirty="0" smtClean="0">
                <a:solidFill>
                  <a:schemeClr val="tx1"/>
                </a:solidFill>
                <a:effectLst/>
                <a:latin typeface="+mn-lt"/>
                <a:ea typeface="+mn-ea"/>
                <a:cs typeface="+mn-cs"/>
              </a:rPr>
              <a:t> (10</a:t>
            </a:r>
            <a:r>
              <a:rPr lang="pt-BR" sz="1200" b="0" i="0" kern="1200" baseline="30000" dirty="0" smtClean="0">
                <a:solidFill>
                  <a:schemeClr val="tx1"/>
                </a:solidFill>
                <a:effectLst/>
                <a:latin typeface="+mn-lt"/>
                <a:ea typeface="+mn-ea"/>
                <a:cs typeface="+mn-cs"/>
              </a:rPr>
              <a:t>18</a:t>
            </a:r>
            <a:r>
              <a:rPr lang="pt-BR" sz="1200" b="0" i="0" kern="1200" dirty="0" smtClean="0">
                <a:solidFill>
                  <a:schemeClr val="tx1"/>
                </a:solidFill>
                <a:effectLst/>
                <a:latin typeface="+mn-lt"/>
                <a:ea typeface="+mn-ea"/>
                <a:cs typeface="+mn-cs"/>
              </a:rPr>
              <a:t> </a:t>
            </a:r>
            <a:r>
              <a:rPr lang="pt-BR" sz="1200" b="0" i="1" kern="1200" dirty="0" smtClean="0">
                <a:solidFill>
                  <a:schemeClr val="tx1"/>
                </a:solidFill>
                <a:effectLst/>
                <a:latin typeface="+mn-lt"/>
                <a:ea typeface="+mn-ea"/>
                <a:cs typeface="+mn-cs"/>
              </a:rPr>
              <a:t>bytes</a:t>
            </a:r>
            <a:r>
              <a:rPr lang="pt-BR" sz="1200" b="0" i="0" kern="1200" dirty="0" smtClean="0">
                <a:solidFill>
                  <a:schemeClr val="tx1"/>
                </a:solidFill>
                <a:effectLst/>
                <a:latin typeface="+mn-lt"/>
                <a:ea typeface="+mn-ea"/>
                <a:cs typeface="+mn-cs"/>
              </a:rPr>
              <a:t>) por ano. (</a:t>
            </a:r>
            <a:r>
              <a:rPr lang="pt-BR" sz="1200" b="0" i="0" kern="1200" dirty="0" err="1" smtClean="0">
                <a:solidFill>
                  <a:schemeClr val="tx1"/>
                </a:solidFill>
                <a:effectLst/>
                <a:latin typeface="+mn-lt"/>
                <a:ea typeface="+mn-ea"/>
                <a:cs typeface="+mn-cs"/>
              </a:rPr>
              <a:t>Inmoment</a:t>
            </a:r>
            <a:r>
              <a:rPr lang="pt-BR" sz="1200" b="0" i="0" kern="1200" dirty="0" smtClean="0">
                <a:solidFill>
                  <a:schemeClr val="tx1"/>
                </a:solidFill>
                <a:effectLst/>
                <a:latin typeface="+mn-lt"/>
                <a:ea typeface="+mn-ea"/>
                <a:cs typeface="+mn-cs"/>
              </a:rPr>
              <a:t>, 2014) Todos os dias são criados 2,5 quintilhões de </a:t>
            </a:r>
            <a:r>
              <a:rPr lang="pt-BR" sz="1200" b="0" i="1" kern="1200" dirty="0" smtClean="0">
                <a:solidFill>
                  <a:schemeClr val="tx1"/>
                </a:solidFill>
                <a:effectLst/>
                <a:latin typeface="+mn-lt"/>
                <a:ea typeface="+mn-ea"/>
                <a:cs typeface="+mn-cs"/>
              </a:rPr>
              <a:t>bytes</a:t>
            </a:r>
            <a:r>
              <a:rPr lang="pt-BR" sz="1200" b="0" i="0" kern="1200" dirty="0" smtClean="0">
                <a:solidFill>
                  <a:schemeClr val="tx1"/>
                </a:solidFill>
                <a:effectLst/>
                <a:latin typeface="+mn-lt"/>
                <a:ea typeface="+mn-ea"/>
                <a:cs typeface="+mn-cs"/>
              </a:rPr>
              <a:t> em forma de dados, atualmente 90% de todos os dados que estão presentes no mundo foram criados nos últimos 2 anos (IBM). É importante também compreender que o conceito de volume é relativo a variável tempo, ou seja, o que é grande hoje, pode não ser nada amanhã. (</a:t>
            </a:r>
            <a:r>
              <a:rPr lang="pt-BR" sz="1200" b="0" i="0" kern="1200" dirty="0" err="1" smtClean="0">
                <a:solidFill>
                  <a:schemeClr val="tx1"/>
                </a:solidFill>
                <a:effectLst/>
                <a:latin typeface="+mn-lt"/>
                <a:ea typeface="+mn-ea"/>
                <a:cs typeface="+mn-cs"/>
              </a:rPr>
              <a:t>Ohlhorst</a:t>
            </a:r>
            <a:r>
              <a:rPr lang="pt-BR" sz="1200" b="0" i="0" kern="1200" dirty="0" smtClean="0">
                <a:solidFill>
                  <a:schemeClr val="tx1"/>
                </a:solidFill>
                <a:effectLst/>
                <a:latin typeface="+mn-lt"/>
                <a:ea typeface="+mn-ea"/>
                <a:cs typeface="+mn-cs"/>
              </a:rPr>
              <a:t>, 2012). Nos anos 90, um </a:t>
            </a:r>
            <a:r>
              <a:rPr lang="pt-BR" sz="1200" b="0" i="1" kern="1200" dirty="0" err="1" smtClean="0">
                <a:solidFill>
                  <a:schemeClr val="tx1"/>
                </a:solidFill>
                <a:effectLst/>
                <a:latin typeface="+mn-lt"/>
                <a:ea typeface="+mn-ea"/>
                <a:cs typeface="+mn-cs"/>
              </a:rPr>
              <a:t>Terabyte</a:t>
            </a:r>
            <a:r>
              <a:rPr lang="pt-BR" sz="1200" b="0" i="0" kern="1200" dirty="0" smtClean="0">
                <a:solidFill>
                  <a:schemeClr val="tx1"/>
                </a:solidFill>
                <a:effectLst/>
                <a:latin typeface="+mn-lt"/>
                <a:ea typeface="+mn-ea"/>
                <a:cs typeface="+mn-cs"/>
              </a:rPr>
              <a:t> (10</a:t>
            </a:r>
            <a:r>
              <a:rPr lang="pt-BR" sz="1200" b="0" i="0" kern="1200" baseline="30000" dirty="0" smtClean="0">
                <a:solidFill>
                  <a:schemeClr val="tx1"/>
                </a:solidFill>
                <a:effectLst/>
                <a:latin typeface="+mn-lt"/>
                <a:ea typeface="+mn-ea"/>
                <a:cs typeface="+mn-cs"/>
              </a:rPr>
              <a:t>12</a:t>
            </a:r>
            <a:r>
              <a:rPr lang="pt-BR" sz="1200" b="0" i="0" kern="1200" dirty="0" smtClean="0">
                <a:solidFill>
                  <a:schemeClr val="tx1"/>
                </a:solidFill>
                <a:effectLst/>
                <a:latin typeface="+mn-lt"/>
                <a:ea typeface="+mn-ea"/>
                <a:cs typeface="+mn-cs"/>
              </a:rPr>
              <a:t> </a:t>
            </a:r>
            <a:r>
              <a:rPr lang="pt-BR" sz="1200" b="0" i="1" kern="1200" dirty="0" smtClean="0">
                <a:solidFill>
                  <a:schemeClr val="tx1"/>
                </a:solidFill>
                <a:effectLst/>
                <a:latin typeface="+mn-lt"/>
                <a:ea typeface="+mn-ea"/>
                <a:cs typeface="+mn-cs"/>
              </a:rPr>
              <a:t>bytes</a:t>
            </a:r>
            <a:r>
              <a:rPr lang="pt-BR" sz="1200" b="0" i="0" kern="1200" dirty="0" smtClean="0">
                <a:solidFill>
                  <a:schemeClr val="tx1"/>
                </a:solidFill>
                <a:effectLst/>
                <a:latin typeface="+mn-lt"/>
                <a:ea typeface="+mn-ea"/>
                <a:cs typeface="+mn-cs"/>
              </a:rPr>
              <a:t>) era considerado </a:t>
            </a:r>
            <a:r>
              <a:rPr lang="pt-BR" sz="1200" b="0" i="1" kern="1200" dirty="0" smtClean="0">
                <a:solidFill>
                  <a:schemeClr val="tx1"/>
                </a:solidFill>
                <a:effectLst/>
                <a:latin typeface="+mn-lt"/>
                <a:ea typeface="+mn-ea"/>
                <a:cs typeface="+mn-cs"/>
              </a:rPr>
              <a:t>Big Data</a:t>
            </a:r>
            <a:r>
              <a:rPr lang="pt-BR" sz="1200" b="0" i="0" kern="1200" dirty="0" smtClean="0">
                <a:solidFill>
                  <a:schemeClr val="tx1"/>
                </a:solidFill>
                <a:effectLst/>
                <a:latin typeface="+mn-lt"/>
                <a:ea typeface="+mn-ea"/>
                <a:cs typeface="+mn-cs"/>
              </a:rPr>
              <a:t>. Em 2015, teremos no mundo aproximadamente um volume de informação digital de 8 </a:t>
            </a:r>
            <a:r>
              <a:rPr lang="pt-BR" sz="1200" b="0" i="1" kern="1200" dirty="0" err="1" smtClean="0">
                <a:solidFill>
                  <a:schemeClr val="tx1"/>
                </a:solidFill>
                <a:effectLst/>
                <a:latin typeface="+mn-lt"/>
                <a:ea typeface="+mn-ea"/>
                <a:cs typeface="+mn-cs"/>
              </a:rPr>
              <a:t>Zettabytes</a:t>
            </a:r>
            <a:r>
              <a:rPr lang="pt-BR" sz="1200" b="0" i="0" kern="1200" dirty="0" smtClean="0">
                <a:solidFill>
                  <a:schemeClr val="tx1"/>
                </a:solidFill>
                <a:effectLst/>
                <a:latin typeface="+mn-lt"/>
                <a:ea typeface="+mn-ea"/>
                <a:cs typeface="+mn-cs"/>
              </a:rPr>
              <a:t> (10</a:t>
            </a:r>
            <a:r>
              <a:rPr lang="pt-BR" sz="1200" b="0" i="0" kern="1200" baseline="30000" dirty="0" smtClean="0">
                <a:solidFill>
                  <a:schemeClr val="tx1"/>
                </a:solidFill>
                <a:effectLst/>
                <a:latin typeface="+mn-lt"/>
                <a:ea typeface="+mn-ea"/>
                <a:cs typeface="+mn-cs"/>
              </a:rPr>
              <a:t>21</a:t>
            </a:r>
            <a:r>
              <a:rPr lang="pt-BR" sz="1200" b="0" i="0" kern="1200" dirty="0" smtClean="0">
                <a:solidFill>
                  <a:schemeClr val="tx1"/>
                </a:solidFill>
                <a:effectLst/>
                <a:latin typeface="+mn-lt"/>
                <a:ea typeface="+mn-ea"/>
                <a:cs typeface="+mn-cs"/>
              </a:rPr>
              <a:t> </a:t>
            </a:r>
            <a:r>
              <a:rPr lang="pt-BR" sz="1200" b="0" i="1" kern="1200" dirty="0" smtClean="0">
                <a:solidFill>
                  <a:schemeClr val="tx1"/>
                </a:solidFill>
                <a:effectLst/>
                <a:latin typeface="+mn-lt"/>
                <a:ea typeface="+mn-ea"/>
                <a:cs typeface="+mn-cs"/>
              </a:rPr>
              <a:t>bytes</a:t>
            </a:r>
            <a:r>
              <a:rPr lang="pt-BR" sz="1200" b="0" i="0" kern="1200" dirty="0" smtClean="0">
                <a:solidFill>
                  <a:schemeClr val="tx1"/>
                </a:solidFill>
                <a:effectLst/>
                <a:latin typeface="+mn-lt"/>
                <a:ea typeface="+mn-ea"/>
                <a:cs typeface="+mn-cs"/>
              </a:rPr>
              <a:t>), um valor infinitamente maior (IBM).;</a:t>
            </a:r>
          </a:p>
          <a:p>
            <a:r>
              <a:rPr lang="pt-BR" sz="1200" b="1" i="0" kern="1200" dirty="0" smtClean="0">
                <a:solidFill>
                  <a:schemeClr val="tx1"/>
                </a:solidFill>
                <a:effectLst/>
                <a:latin typeface="+mn-lt"/>
                <a:ea typeface="+mn-ea"/>
                <a:cs typeface="+mn-cs"/>
              </a:rPr>
              <a:t>Velocidade</a:t>
            </a:r>
            <a:r>
              <a:rPr lang="pt-BR" sz="1200" b="0" i="0" kern="1200" dirty="0" smtClean="0">
                <a:solidFill>
                  <a:schemeClr val="tx1"/>
                </a:solidFill>
                <a:effectLst/>
                <a:latin typeface="+mn-lt"/>
                <a:ea typeface="+mn-ea"/>
                <a:cs typeface="+mn-cs"/>
              </a:rPr>
              <a:t>: Você cruzaria uma rua vendado se a última informação que tivesse fosse uma fotografia tirada do tráfego circulante de 5 minutos atrás? Provavelmente não, pois a fotografia de 5 minutos atrás é irrelevante, você precisa saber das condições atuais para poder cruzar a rua em segurança. (Forbes, 2012) A mesma lógica se aplica a empresas, pois necessitam de dados em atuais sobre seu negócio, ou seja, velocidade. Segundo </a:t>
            </a:r>
            <a:r>
              <a:rPr lang="pt-BR" sz="1200" b="0" i="0" kern="1200" dirty="0" err="1" smtClean="0">
                <a:solidFill>
                  <a:schemeClr val="tx1"/>
                </a:solidFill>
                <a:effectLst/>
                <a:latin typeface="+mn-lt"/>
                <a:ea typeface="+mn-ea"/>
                <a:cs typeface="+mn-cs"/>
              </a:rPr>
              <a:t>Taurion</a:t>
            </a:r>
            <a:r>
              <a:rPr lang="pt-BR" sz="1200" b="0" i="0" kern="1200" dirty="0" smtClean="0">
                <a:solidFill>
                  <a:schemeClr val="tx1"/>
                </a:solidFill>
                <a:effectLst/>
                <a:latin typeface="+mn-lt"/>
                <a:ea typeface="+mn-ea"/>
                <a:cs typeface="+mn-cs"/>
              </a:rPr>
              <a:t> (2014) a importância da velocidade é tamanha que em algum momento deverá existir uma ferramenta capaz de analisar os dados em tempo real. Atualmente, os dados são analisados somente após serem armazenados, mas o tempo gasto para o armazenamento em si já desclassifica esse tipo de análise como uma análise 100% em tempo </a:t>
            </a:r>
            <a:r>
              <a:rPr lang="pt-BR" sz="1200" b="0" i="0" kern="1200" dirty="0" err="1" smtClean="0">
                <a:solidFill>
                  <a:schemeClr val="tx1"/>
                </a:solidFill>
                <a:effectLst/>
                <a:latin typeface="+mn-lt"/>
                <a:ea typeface="+mn-ea"/>
                <a:cs typeface="+mn-cs"/>
              </a:rPr>
              <a:t>real.Informação</a:t>
            </a:r>
            <a:r>
              <a:rPr lang="pt-BR" sz="1200" b="0" i="0" kern="1200" dirty="0" smtClean="0">
                <a:solidFill>
                  <a:schemeClr val="tx1"/>
                </a:solidFill>
                <a:effectLst/>
                <a:latin typeface="+mn-lt"/>
                <a:ea typeface="+mn-ea"/>
                <a:cs typeface="+mn-cs"/>
              </a:rPr>
              <a:t> é poder (The Guardian, 2010), e assim sendo a velocidade com a qual você obtém essa informação é uma vantagem competitiva das empresas. Velocidade pode limitar a operação de muitos negócios, quando utilizamos o cartão de crédito por exemplo, se não obtivermos uma aprovação da compra em alguns segundos normalmente pensamos em utilizar outro método de pagamento. É a operadora perdendo uma oportunidade de negócios pela falha na velocidade de transmissão e análise dos dados do comprador.;</a:t>
            </a:r>
          </a:p>
          <a:p>
            <a:r>
              <a:rPr lang="pt-BR" sz="1200" b="1" i="0" kern="1200" dirty="0" smtClean="0">
                <a:solidFill>
                  <a:schemeClr val="tx1"/>
                </a:solidFill>
                <a:effectLst/>
                <a:latin typeface="+mn-lt"/>
                <a:ea typeface="+mn-ea"/>
                <a:cs typeface="+mn-cs"/>
              </a:rPr>
              <a:t>Variedade</a:t>
            </a:r>
            <a:r>
              <a:rPr lang="pt-BR" sz="1200" b="0" i="0" kern="1200" dirty="0" smtClean="0">
                <a:solidFill>
                  <a:schemeClr val="tx1"/>
                </a:solidFill>
                <a:effectLst/>
                <a:latin typeface="+mn-lt"/>
                <a:ea typeface="+mn-ea"/>
                <a:cs typeface="+mn-cs"/>
              </a:rPr>
              <a:t>: O volume é apenas o começo dos desafios dessa nova tecnologia, se temos um volume enorme de dados, também obtemos a variedade dos mesmos. Já pensou na quantidade de informações dispersas em redes sociais? </a:t>
            </a:r>
            <a:r>
              <a:rPr lang="pt-BR" sz="1200" b="0" i="1" kern="1200" dirty="0" err="1" smtClean="0">
                <a:solidFill>
                  <a:schemeClr val="tx1"/>
                </a:solidFill>
                <a:effectLst/>
                <a:latin typeface="+mn-lt"/>
                <a:ea typeface="+mn-ea"/>
                <a:cs typeface="+mn-cs"/>
              </a:rPr>
              <a:t>Facebook</a:t>
            </a:r>
            <a:r>
              <a:rPr lang="pt-BR" sz="1200" b="0" i="0" kern="1200" dirty="0" smtClean="0">
                <a:solidFill>
                  <a:schemeClr val="tx1"/>
                </a:solidFill>
                <a:effectLst/>
                <a:latin typeface="+mn-lt"/>
                <a:ea typeface="+mn-ea"/>
                <a:cs typeface="+mn-cs"/>
              </a:rPr>
              <a:t>, </a:t>
            </a:r>
            <a:r>
              <a:rPr lang="pt-BR" sz="1200" b="0" i="1" kern="1200" dirty="0" err="1" smtClean="0">
                <a:solidFill>
                  <a:schemeClr val="tx1"/>
                </a:solidFill>
                <a:effectLst/>
                <a:latin typeface="+mn-lt"/>
                <a:ea typeface="+mn-ea"/>
                <a:cs typeface="+mn-cs"/>
              </a:rPr>
              <a:t>Twitter</a:t>
            </a:r>
            <a:r>
              <a:rPr lang="pt-BR" sz="1200" b="0" i="0" kern="1200" dirty="0" smtClean="0">
                <a:solidFill>
                  <a:schemeClr val="tx1"/>
                </a:solidFill>
                <a:effectLst/>
                <a:latin typeface="+mn-lt"/>
                <a:ea typeface="+mn-ea"/>
                <a:cs typeface="+mn-cs"/>
              </a:rPr>
              <a:t> entre outros possuem um vasto e distinto campo de informações sendo ofertadas em público a todo segundo. Podemos observar a variedade de dados em e-mails, redes sociais, fotografias, áudios, telefones e cartões de crédito. (</a:t>
            </a:r>
            <a:r>
              <a:rPr lang="pt-BR" sz="1200" b="0" i="0" kern="1200" dirty="0" err="1" smtClean="0">
                <a:solidFill>
                  <a:schemeClr val="tx1"/>
                </a:solidFill>
                <a:effectLst/>
                <a:latin typeface="+mn-lt"/>
                <a:ea typeface="+mn-ea"/>
                <a:cs typeface="+mn-cs"/>
              </a:rPr>
              <a:t>McAffe</a:t>
            </a:r>
            <a:r>
              <a:rPr lang="pt-BR" sz="1200" b="0" i="0" kern="1200" dirty="0" smtClean="0">
                <a:solidFill>
                  <a:schemeClr val="tx1"/>
                </a:solidFill>
                <a:effectLst/>
                <a:latin typeface="+mn-lt"/>
                <a:ea typeface="+mn-ea"/>
                <a:cs typeface="+mn-cs"/>
              </a:rPr>
              <a:t> et al, 2012). Seja qual for a discussão, podemos obter infinitos pontos de vista sobre a mesma. Empresas que conseguem captar a variedade, seja de fontes ou de critérios, agregam mais valor ao negócio (</a:t>
            </a:r>
            <a:r>
              <a:rPr lang="pt-BR" sz="1200" b="0" i="0" kern="1200" dirty="0" err="1" smtClean="0">
                <a:solidFill>
                  <a:schemeClr val="tx1"/>
                </a:solidFill>
                <a:effectLst/>
                <a:latin typeface="+mn-lt"/>
                <a:ea typeface="+mn-ea"/>
                <a:cs typeface="+mn-cs"/>
              </a:rPr>
              <a:t>Gartner</a:t>
            </a:r>
            <a:r>
              <a:rPr lang="pt-BR" sz="1200" b="0" i="0" kern="1200" dirty="0" smtClean="0">
                <a:solidFill>
                  <a:schemeClr val="tx1"/>
                </a:solidFill>
                <a:effectLst/>
                <a:latin typeface="+mn-lt"/>
                <a:ea typeface="+mn-ea"/>
                <a:cs typeface="+mn-cs"/>
              </a:rPr>
              <a:t>). O </a:t>
            </a:r>
            <a:r>
              <a:rPr lang="pt-BR" sz="1200" b="0" i="1" kern="1200" dirty="0" smtClean="0">
                <a:solidFill>
                  <a:schemeClr val="tx1"/>
                </a:solidFill>
                <a:effectLst/>
                <a:latin typeface="+mn-lt"/>
                <a:ea typeface="+mn-ea"/>
                <a:cs typeface="+mn-cs"/>
              </a:rPr>
              <a:t>Big </a:t>
            </a:r>
            <a:r>
              <a:rPr lang="pt-BR" sz="1200" b="0" i="1" kern="1200" dirty="0" err="1" smtClean="0">
                <a:solidFill>
                  <a:schemeClr val="tx1"/>
                </a:solidFill>
                <a:effectLst/>
                <a:latin typeface="+mn-lt"/>
                <a:ea typeface="+mn-ea"/>
                <a:cs typeface="+mn-cs"/>
              </a:rPr>
              <a:t>Data</a:t>
            </a:r>
            <a:r>
              <a:rPr lang="pt-BR" sz="1200" b="0" i="0" kern="1200" dirty="0" err="1" smtClean="0">
                <a:solidFill>
                  <a:schemeClr val="tx1"/>
                </a:solidFill>
                <a:effectLst/>
                <a:latin typeface="+mn-lt"/>
                <a:ea typeface="+mn-ea"/>
                <a:cs typeface="+mn-cs"/>
              </a:rPr>
              <a:t>escalona</a:t>
            </a:r>
            <a:r>
              <a:rPr lang="pt-BR" sz="1200" b="0" i="0" kern="1200" dirty="0" smtClean="0">
                <a:solidFill>
                  <a:schemeClr val="tx1"/>
                </a:solidFill>
                <a:effectLst/>
                <a:latin typeface="+mn-lt"/>
                <a:ea typeface="+mn-ea"/>
                <a:cs typeface="+mn-cs"/>
              </a:rPr>
              <a:t> a variedade de informações das seguintes formas (</a:t>
            </a:r>
            <a:r>
              <a:rPr lang="pt-BR" sz="1200" b="0" i="0" kern="1200" dirty="0" err="1" smtClean="0">
                <a:solidFill>
                  <a:schemeClr val="tx1"/>
                </a:solidFill>
                <a:effectLst/>
                <a:latin typeface="+mn-lt"/>
                <a:ea typeface="+mn-ea"/>
                <a:cs typeface="+mn-cs"/>
              </a:rPr>
              <a:t>Jewell</a:t>
            </a:r>
            <a:r>
              <a:rPr lang="pt-BR" sz="1200" b="0" i="0" kern="1200" dirty="0" smtClean="0">
                <a:solidFill>
                  <a:schemeClr val="tx1"/>
                </a:solidFill>
                <a:effectLst/>
                <a:latin typeface="+mn-lt"/>
                <a:ea typeface="+mn-ea"/>
                <a:cs typeface="+mn-cs"/>
              </a:rPr>
              <a:t>, Dave et al):</a:t>
            </a:r>
          </a:p>
          <a:p>
            <a:pPr lvl="1"/>
            <a:r>
              <a:rPr lang="pt-BR" sz="1200" b="0" i="0" kern="1200" dirty="0" smtClean="0">
                <a:solidFill>
                  <a:schemeClr val="tx1"/>
                </a:solidFill>
                <a:effectLst/>
                <a:latin typeface="+mn-lt"/>
                <a:ea typeface="+mn-ea"/>
                <a:cs typeface="+mn-cs"/>
              </a:rPr>
              <a:t/>
            </a:r>
            <a:br>
              <a:rPr lang="pt-BR" sz="1200" b="0" i="0" kern="1200" dirty="0" smtClean="0">
                <a:solidFill>
                  <a:schemeClr val="tx1"/>
                </a:solidFill>
                <a:effectLst/>
                <a:latin typeface="+mn-lt"/>
                <a:ea typeface="+mn-ea"/>
                <a:cs typeface="+mn-cs"/>
              </a:rPr>
            </a:br>
            <a:r>
              <a:rPr lang="pt-BR" sz="1200" b="0" i="0" kern="1200" dirty="0" smtClean="0">
                <a:solidFill>
                  <a:schemeClr val="tx1"/>
                </a:solidFill>
                <a:effectLst/>
                <a:latin typeface="+mn-lt"/>
                <a:ea typeface="+mn-ea"/>
                <a:cs typeface="+mn-cs"/>
              </a:rPr>
              <a:t>Dados estruturados: são armazenados em bancos de dados, sequenciados em tabelas;</a:t>
            </a:r>
          </a:p>
          <a:p>
            <a:pPr lvl="1"/>
            <a:r>
              <a:rPr lang="pt-BR" sz="1200" b="0" i="0" kern="1200" dirty="0" smtClean="0">
                <a:solidFill>
                  <a:schemeClr val="tx1"/>
                </a:solidFill>
                <a:effectLst/>
                <a:latin typeface="+mn-lt"/>
                <a:ea typeface="+mn-ea"/>
                <a:cs typeface="+mn-cs"/>
              </a:rPr>
              <a:t>Dados </a:t>
            </a:r>
            <a:r>
              <a:rPr lang="pt-BR" sz="1200" b="0" i="0" kern="1200" dirty="0" err="1" smtClean="0">
                <a:solidFill>
                  <a:schemeClr val="tx1"/>
                </a:solidFill>
                <a:effectLst/>
                <a:latin typeface="+mn-lt"/>
                <a:ea typeface="+mn-ea"/>
                <a:cs typeface="+mn-cs"/>
              </a:rPr>
              <a:t>semi-estruturados</a:t>
            </a:r>
            <a:r>
              <a:rPr lang="pt-BR" sz="1200" b="0" i="0" kern="1200" dirty="0" smtClean="0">
                <a:solidFill>
                  <a:schemeClr val="tx1"/>
                </a:solidFill>
                <a:effectLst/>
                <a:latin typeface="+mn-lt"/>
                <a:ea typeface="+mn-ea"/>
                <a:cs typeface="+mn-cs"/>
              </a:rPr>
              <a:t>: acompanham padrões heterogêneos, são mais difíceis de serem identificados pois podem seguir diversos padrões;</a:t>
            </a:r>
          </a:p>
          <a:p>
            <a:pPr lvl="1"/>
            <a:r>
              <a:rPr lang="pt-BR" sz="1200" b="0" i="0" kern="1200" dirty="0" smtClean="0">
                <a:solidFill>
                  <a:schemeClr val="tx1"/>
                </a:solidFill>
                <a:effectLst/>
                <a:latin typeface="+mn-lt"/>
                <a:ea typeface="+mn-ea"/>
                <a:cs typeface="+mn-cs"/>
              </a:rPr>
              <a:t>Dados não estruturados: são uma mistura de dados com fontes diversificadas como imagens, áudios e documentos online.</a:t>
            </a:r>
          </a:p>
          <a:p>
            <a:r>
              <a:rPr lang="pt-BR" sz="1200" b="0" i="0" kern="1200" dirty="0" smtClean="0">
                <a:solidFill>
                  <a:schemeClr val="tx1"/>
                </a:solidFill>
                <a:effectLst/>
                <a:latin typeface="+mn-lt"/>
                <a:ea typeface="+mn-ea"/>
                <a:cs typeface="+mn-cs"/>
              </a:rPr>
              <a:t>Dentre essas 3 categorias, estima-se que até 90% de todos os dados no mundo estão a forma de dados não estruturados. (ICD, 2011).</a:t>
            </a:r>
          </a:p>
          <a:p>
            <a:r>
              <a:rPr lang="pt-BR" sz="1200" b="1" i="0" kern="1200" dirty="0" smtClean="0">
                <a:solidFill>
                  <a:schemeClr val="tx1"/>
                </a:solidFill>
                <a:effectLst/>
                <a:latin typeface="+mn-lt"/>
                <a:ea typeface="+mn-ea"/>
                <a:cs typeface="+mn-cs"/>
              </a:rPr>
              <a:t>Veracidade</a:t>
            </a:r>
            <a:r>
              <a:rPr lang="pt-BR" sz="1200" b="0" i="0" kern="1200" dirty="0" smtClean="0">
                <a:solidFill>
                  <a:schemeClr val="tx1"/>
                </a:solidFill>
                <a:effectLst/>
                <a:latin typeface="+mn-lt"/>
                <a:ea typeface="+mn-ea"/>
                <a:cs typeface="+mn-cs"/>
              </a:rPr>
              <a:t>: Um em cada 3 líderes não confiam nos dados que recebem (IBM). Para colher bons frutos do processo do </a:t>
            </a:r>
            <a:r>
              <a:rPr lang="pt-BR" sz="1200" b="0" i="1" kern="1200" dirty="0" smtClean="0">
                <a:solidFill>
                  <a:schemeClr val="tx1"/>
                </a:solidFill>
                <a:effectLst/>
                <a:latin typeface="+mn-lt"/>
                <a:ea typeface="+mn-ea"/>
                <a:cs typeface="+mn-cs"/>
              </a:rPr>
              <a:t>Big Data</a:t>
            </a:r>
            <a:r>
              <a:rPr lang="pt-BR" sz="1200" b="0" i="0" kern="1200" dirty="0" smtClean="0">
                <a:solidFill>
                  <a:schemeClr val="tx1"/>
                </a:solidFill>
                <a:effectLst/>
                <a:latin typeface="+mn-lt"/>
                <a:ea typeface="+mn-ea"/>
                <a:cs typeface="+mn-cs"/>
              </a:rPr>
              <a:t> é necessário obter dados verídicos, de acordo com a realidade. O conceito de velocidade, já descrito, é bem alinhado ao conceito de veracidade pela necessidade constante de análise em tempo real, isso significa, de dados que condizem com a realidade daquele momento, pois dados passados não podem ser considerados dados verídicos para o momento em que é analisado. A relevância dos dados coletados é tão importante quanto o primeiro conceito. A verificação dos dados coletados para adequação e relevância ao propósito da análise é um ponto chave para se obter dados que agreguem valor ao processo. (</a:t>
            </a:r>
            <a:r>
              <a:rPr lang="pt-BR" sz="1200" b="0" i="0" kern="1200" dirty="0" err="1" smtClean="0">
                <a:solidFill>
                  <a:schemeClr val="tx1"/>
                </a:solidFill>
                <a:effectLst/>
                <a:latin typeface="+mn-lt"/>
                <a:ea typeface="+mn-ea"/>
                <a:cs typeface="+mn-cs"/>
              </a:rPr>
              <a:t>Hurwitz</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Nugent</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Halper</a:t>
            </a:r>
            <a:r>
              <a:rPr lang="pt-BR" sz="1200" b="0" i="0" kern="1200" dirty="0" smtClean="0">
                <a:solidFill>
                  <a:schemeClr val="tx1"/>
                </a:solidFill>
                <a:effectLst/>
                <a:latin typeface="+mn-lt"/>
                <a:ea typeface="+mn-ea"/>
                <a:cs typeface="+mn-cs"/>
              </a:rPr>
              <a:t> &amp; Marcia Kaufman).;</a:t>
            </a:r>
          </a:p>
          <a:p>
            <a:r>
              <a:rPr lang="pt-BR" sz="1200" b="1" i="0" kern="1200" dirty="0" smtClean="0">
                <a:solidFill>
                  <a:schemeClr val="tx1"/>
                </a:solidFill>
                <a:effectLst/>
                <a:latin typeface="+mn-lt"/>
                <a:ea typeface="+mn-ea"/>
                <a:cs typeface="+mn-cs"/>
              </a:rPr>
              <a:t>Valor</a:t>
            </a:r>
            <a:r>
              <a:rPr lang="pt-BR" sz="1200" b="0" i="0" kern="1200" dirty="0" smtClean="0">
                <a:solidFill>
                  <a:schemeClr val="tx1"/>
                </a:solidFill>
                <a:effectLst/>
                <a:latin typeface="+mn-lt"/>
                <a:ea typeface="+mn-ea"/>
                <a:cs typeface="+mn-cs"/>
              </a:rPr>
              <a:t>: Quanto maior a riqueza de dados, mais importante é saber realizar as perguntas certas no início de todo processo de análise (Brown, Eric, 2014). É necessário estar focado para a orientação do negócio, o valor que a coleta e análise dos dados trará para o negócio. Não é viável realizar todo o processo de </a:t>
            </a:r>
            <a:r>
              <a:rPr lang="pt-BR" sz="1200" b="0" i="1" kern="1200" dirty="0" smtClean="0">
                <a:solidFill>
                  <a:schemeClr val="tx1"/>
                </a:solidFill>
                <a:effectLst/>
                <a:latin typeface="+mn-lt"/>
                <a:ea typeface="+mn-ea"/>
                <a:cs typeface="+mn-cs"/>
              </a:rPr>
              <a:t>Big Data</a:t>
            </a:r>
            <a:r>
              <a:rPr lang="pt-BR" sz="1200" b="0" i="0" kern="1200" dirty="0" smtClean="0">
                <a:solidFill>
                  <a:schemeClr val="tx1"/>
                </a:solidFill>
                <a:effectLst/>
                <a:latin typeface="+mn-lt"/>
                <a:ea typeface="+mn-ea"/>
                <a:cs typeface="+mn-cs"/>
              </a:rPr>
              <a:t> se não se tem questionamentos que ajudem o negócio de modo realístico. Da mesma forma é importante estar atento aos custos envolvidos nessa operação, o valor agregado de todo esse trabalho desenvolvido, coleta, armazenamento e análise de todos esses da/dos tem que compensar os custos financeiros envolvidos (</a:t>
            </a:r>
            <a:r>
              <a:rPr lang="pt-BR" sz="1200" b="0" i="0" kern="1200" dirty="0" err="1" smtClean="0">
                <a:solidFill>
                  <a:schemeClr val="tx1"/>
                </a:solidFill>
                <a:effectLst/>
                <a:latin typeface="+mn-lt"/>
                <a:ea typeface="+mn-ea"/>
                <a:cs typeface="+mn-cs"/>
              </a:rPr>
              <a:t>Taurion</a:t>
            </a:r>
            <a:r>
              <a:rPr lang="pt-BR" sz="1200" b="0" i="0" kern="1200" dirty="0" smtClean="0">
                <a:solidFill>
                  <a:schemeClr val="tx1"/>
                </a:solidFill>
                <a:effectLst/>
                <a:latin typeface="+mn-lt"/>
                <a:ea typeface="+mn-ea"/>
                <a:cs typeface="+mn-cs"/>
              </a:rPr>
              <a:t>, 2013).</a:t>
            </a:r>
          </a:p>
          <a:p>
            <a:endParaRPr lang="en-GB" b="0" baseline="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D958377-8945-4A29-AA61-C5A798FE2322}" type="slidenum">
              <a:rPr lang="en-GB" smtClean="0"/>
              <a:t>5</a:t>
            </a:fld>
            <a:endParaRPr lang="en-GB"/>
          </a:p>
        </p:txBody>
      </p:sp>
    </p:spTree>
    <p:extLst>
      <p:ext uri="{BB962C8B-B14F-4D97-AF65-F5344CB8AC3E}">
        <p14:creationId xmlns:p14="http://schemas.microsoft.com/office/powerpoint/2010/main" val="2278168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Hadoop tem sido utilizado, em mundo real, para resolver problemas como os listados abaixo:</a:t>
            </a:r>
          </a:p>
          <a:p>
            <a:r>
              <a:rPr lang="pt-BR" sz="1200" b="0" i="0" kern="1200" dirty="0" smtClean="0">
                <a:solidFill>
                  <a:schemeClr val="tx1"/>
                </a:solidFill>
                <a:effectLst/>
                <a:latin typeface="+mn-lt"/>
                <a:ea typeface="+mn-ea"/>
                <a:cs typeface="+mn-cs"/>
              </a:rPr>
              <a:t>Análise de </a:t>
            </a:r>
            <a:r>
              <a:rPr lang="pt-BR" sz="1200" b="0" i="0" kern="1200" dirty="0" err="1" smtClean="0">
                <a:solidFill>
                  <a:schemeClr val="tx1"/>
                </a:solidFill>
                <a:effectLst/>
                <a:latin typeface="+mn-lt"/>
                <a:ea typeface="+mn-ea"/>
                <a:cs typeface="+mn-cs"/>
              </a:rPr>
              <a:t>Terabytes</a:t>
            </a:r>
            <a:r>
              <a:rPr lang="pt-BR" sz="1200" b="0" i="0" kern="1200" dirty="0" smtClean="0">
                <a:solidFill>
                  <a:schemeClr val="tx1"/>
                </a:solidFill>
                <a:effectLst/>
                <a:latin typeface="+mn-lt"/>
                <a:ea typeface="+mn-ea"/>
                <a:cs typeface="+mn-cs"/>
              </a:rPr>
              <a:t> de dados provido por milhares de sensores meteorológicos espalhados pelo mundo, no intuito de salvar vidas humanas, através da predição de desastres e catástrofes meteorológicas;</a:t>
            </a:r>
          </a:p>
          <a:p>
            <a:r>
              <a:rPr lang="pt-BR" sz="1200" b="0" i="0" kern="1200" dirty="0" smtClean="0">
                <a:solidFill>
                  <a:schemeClr val="tx1"/>
                </a:solidFill>
                <a:effectLst/>
                <a:latin typeface="+mn-lt"/>
                <a:ea typeface="+mn-ea"/>
                <a:cs typeface="+mn-cs"/>
              </a:rPr>
              <a:t>Análise de milhares de </a:t>
            </a:r>
            <a:r>
              <a:rPr lang="pt-BR" sz="1200" b="0" i="0" kern="1200" dirty="0" err="1" smtClean="0">
                <a:solidFill>
                  <a:schemeClr val="tx1"/>
                </a:solidFill>
                <a:effectLst/>
                <a:latin typeface="+mn-lt"/>
                <a:ea typeface="+mn-ea"/>
                <a:cs typeface="+mn-cs"/>
              </a:rPr>
              <a:t>Terabytes</a:t>
            </a:r>
            <a:r>
              <a:rPr lang="pt-BR" sz="1200" b="0" i="0" kern="1200" dirty="0" smtClean="0">
                <a:solidFill>
                  <a:schemeClr val="tx1"/>
                </a:solidFill>
                <a:effectLst/>
                <a:latin typeface="+mn-lt"/>
                <a:ea typeface="+mn-ea"/>
                <a:cs typeface="+mn-cs"/>
              </a:rPr>
              <a:t> de informações financeiras, completamente desorganizadas e </a:t>
            </a:r>
            <a:r>
              <a:rPr lang="pt-BR" sz="1200" b="0" i="0" kern="1200" dirty="0" err="1" smtClean="0">
                <a:solidFill>
                  <a:schemeClr val="tx1"/>
                </a:solidFill>
                <a:effectLst/>
                <a:latin typeface="+mn-lt"/>
                <a:ea typeface="+mn-ea"/>
                <a:cs typeface="+mn-cs"/>
              </a:rPr>
              <a:t>desnormalizadas</a:t>
            </a:r>
            <a:r>
              <a:rPr lang="pt-BR" sz="1200" b="0" i="0" kern="1200" dirty="0" smtClean="0">
                <a:solidFill>
                  <a:schemeClr val="tx1"/>
                </a:solidFill>
                <a:effectLst/>
                <a:latin typeface="+mn-lt"/>
                <a:ea typeface="+mn-ea"/>
                <a:cs typeface="+mn-cs"/>
              </a:rPr>
              <a:t>, oriundas: de blogs, jornais, revistas, bolsas de valores para ajudar corretoras de valores e bancos na compra e venda eficiente e lucrativa de ações;</a:t>
            </a:r>
          </a:p>
          <a:p>
            <a:r>
              <a:rPr lang="pt-BR" sz="1200" b="0" i="0" kern="1200" dirty="0" smtClean="0">
                <a:solidFill>
                  <a:schemeClr val="tx1"/>
                </a:solidFill>
                <a:effectLst/>
                <a:latin typeface="+mn-lt"/>
                <a:ea typeface="+mn-ea"/>
                <a:cs typeface="+mn-cs"/>
              </a:rPr>
              <a:t>Determinação de risco em operações financeiras de cartões de créditos;</a:t>
            </a:r>
          </a:p>
          <a:p>
            <a:r>
              <a:rPr lang="pt-BR" sz="1200" b="0" i="0" kern="1200" dirty="0" smtClean="0">
                <a:solidFill>
                  <a:schemeClr val="tx1"/>
                </a:solidFill>
                <a:effectLst/>
                <a:latin typeface="+mn-lt"/>
                <a:ea typeface="+mn-ea"/>
                <a:cs typeface="+mn-cs"/>
              </a:rPr>
              <a:t>Projetos de inteligência artificial onde é necessário processar imensas massas de dados em poucos segundos;</a:t>
            </a:r>
          </a:p>
          <a:p>
            <a:r>
              <a:rPr lang="pt-BR" sz="1200" b="0" i="0" kern="1200" dirty="0" smtClean="0">
                <a:solidFill>
                  <a:schemeClr val="tx1"/>
                </a:solidFill>
                <a:effectLst/>
                <a:latin typeface="+mn-lt"/>
                <a:ea typeface="+mn-ea"/>
                <a:cs typeface="+mn-cs"/>
              </a:rPr>
              <a:t>Traçar perfil de consumidores em poucos segundos, e, oferecer ofertas com grandes chances de venda;</a:t>
            </a:r>
          </a:p>
        </p:txBody>
      </p:sp>
      <p:sp>
        <p:nvSpPr>
          <p:cNvPr id="4" name="Slide Number Placeholder 3"/>
          <p:cNvSpPr>
            <a:spLocks noGrp="1"/>
          </p:cNvSpPr>
          <p:nvPr>
            <p:ph type="sldNum" sz="quarter" idx="10"/>
          </p:nvPr>
        </p:nvSpPr>
        <p:spPr/>
        <p:txBody>
          <a:bodyPr/>
          <a:lstStyle/>
          <a:p>
            <a:fld id="{5D958377-8945-4A29-AA61-C5A798FE2322}" type="slidenum">
              <a:rPr lang="en-GB" smtClean="0"/>
              <a:t>6</a:t>
            </a:fld>
            <a:endParaRPr lang="en-GB"/>
          </a:p>
        </p:txBody>
      </p:sp>
    </p:spTree>
    <p:extLst>
      <p:ext uri="{BB962C8B-B14F-4D97-AF65-F5344CB8AC3E}">
        <p14:creationId xmlns:p14="http://schemas.microsoft.com/office/powerpoint/2010/main" val="4151497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Hadoop tem sido utilizado, em mundo real, para resolver problemas como os listados abaixo:</a:t>
            </a:r>
          </a:p>
          <a:p>
            <a:r>
              <a:rPr lang="pt-BR" sz="1200" b="0" i="0" kern="1200" dirty="0" smtClean="0">
                <a:solidFill>
                  <a:schemeClr val="tx1"/>
                </a:solidFill>
                <a:effectLst/>
                <a:latin typeface="+mn-lt"/>
                <a:ea typeface="+mn-ea"/>
                <a:cs typeface="+mn-cs"/>
              </a:rPr>
              <a:t>Análise de </a:t>
            </a:r>
            <a:r>
              <a:rPr lang="pt-BR" sz="1200" b="0" i="0" kern="1200" dirty="0" err="1" smtClean="0">
                <a:solidFill>
                  <a:schemeClr val="tx1"/>
                </a:solidFill>
                <a:effectLst/>
                <a:latin typeface="+mn-lt"/>
                <a:ea typeface="+mn-ea"/>
                <a:cs typeface="+mn-cs"/>
              </a:rPr>
              <a:t>Terabytes</a:t>
            </a:r>
            <a:r>
              <a:rPr lang="pt-BR" sz="1200" b="0" i="0" kern="1200" dirty="0" smtClean="0">
                <a:solidFill>
                  <a:schemeClr val="tx1"/>
                </a:solidFill>
                <a:effectLst/>
                <a:latin typeface="+mn-lt"/>
                <a:ea typeface="+mn-ea"/>
                <a:cs typeface="+mn-cs"/>
              </a:rPr>
              <a:t> de dados provido por milhares de sensores meteorológicos espalhados pelo mundo, no intuito de salvar vidas humanas, através da predição de desastres e catástrofes meteorológicas;</a:t>
            </a:r>
          </a:p>
          <a:p>
            <a:r>
              <a:rPr lang="pt-BR" sz="1200" b="0" i="0" kern="1200" dirty="0" smtClean="0">
                <a:solidFill>
                  <a:schemeClr val="tx1"/>
                </a:solidFill>
                <a:effectLst/>
                <a:latin typeface="+mn-lt"/>
                <a:ea typeface="+mn-ea"/>
                <a:cs typeface="+mn-cs"/>
              </a:rPr>
              <a:t>Análise de milhares de </a:t>
            </a:r>
            <a:r>
              <a:rPr lang="pt-BR" sz="1200" b="0" i="0" kern="1200" dirty="0" err="1" smtClean="0">
                <a:solidFill>
                  <a:schemeClr val="tx1"/>
                </a:solidFill>
                <a:effectLst/>
                <a:latin typeface="+mn-lt"/>
                <a:ea typeface="+mn-ea"/>
                <a:cs typeface="+mn-cs"/>
              </a:rPr>
              <a:t>Terabytes</a:t>
            </a:r>
            <a:r>
              <a:rPr lang="pt-BR" sz="1200" b="0" i="0" kern="1200" dirty="0" smtClean="0">
                <a:solidFill>
                  <a:schemeClr val="tx1"/>
                </a:solidFill>
                <a:effectLst/>
                <a:latin typeface="+mn-lt"/>
                <a:ea typeface="+mn-ea"/>
                <a:cs typeface="+mn-cs"/>
              </a:rPr>
              <a:t> de informações financeiras, completamente desorganizadas e </a:t>
            </a:r>
            <a:r>
              <a:rPr lang="pt-BR" sz="1200" b="0" i="0" kern="1200" dirty="0" err="1" smtClean="0">
                <a:solidFill>
                  <a:schemeClr val="tx1"/>
                </a:solidFill>
                <a:effectLst/>
                <a:latin typeface="+mn-lt"/>
                <a:ea typeface="+mn-ea"/>
                <a:cs typeface="+mn-cs"/>
              </a:rPr>
              <a:t>desnormalizadas</a:t>
            </a:r>
            <a:r>
              <a:rPr lang="pt-BR" sz="1200" b="0" i="0" kern="1200" dirty="0" smtClean="0">
                <a:solidFill>
                  <a:schemeClr val="tx1"/>
                </a:solidFill>
                <a:effectLst/>
                <a:latin typeface="+mn-lt"/>
                <a:ea typeface="+mn-ea"/>
                <a:cs typeface="+mn-cs"/>
              </a:rPr>
              <a:t>, oriundas: de blogs, jornais, revistas, bolsas de valores para ajudar corretoras de valores e bancos na compra e venda eficiente e lucrativa de ações;</a:t>
            </a:r>
          </a:p>
          <a:p>
            <a:r>
              <a:rPr lang="pt-BR" sz="1200" b="0" i="0" kern="1200" dirty="0" smtClean="0">
                <a:solidFill>
                  <a:schemeClr val="tx1"/>
                </a:solidFill>
                <a:effectLst/>
                <a:latin typeface="+mn-lt"/>
                <a:ea typeface="+mn-ea"/>
                <a:cs typeface="+mn-cs"/>
              </a:rPr>
              <a:t>Determinação de risco em operações financeiras de cartões de créditos;</a:t>
            </a:r>
          </a:p>
          <a:p>
            <a:r>
              <a:rPr lang="pt-BR" sz="1200" b="0" i="0" kern="1200" dirty="0" smtClean="0">
                <a:solidFill>
                  <a:schemeClr val="tx1"/>
                </a:solidFill>
                <a:effectLst/>
                <a:latin typeface="+mn-lt"/>
                <a:ea typeface="+mn-ea"/>
                <a:cs typeface="+mn-cs"/>
              </a:rPr>
              <a:t>Projetos de inteligência artificial onde é necessário processar imensas massas de dados em poucos segundos;</a:t>
            </a:r>
          </a:p>
          <a:p>
            <a:r>
              <a:rPr lang="pt-BR" sz="1200" b="0" i="0" kern="1200" dirty="0" smtClean="0">
                <a:solidFill>
                  <a:schemeClr val="tx1"/>
                </a:solidFill>
                <a:effectLst/>
                <a:latin typeface="+mn-lt"/>
                <a:ea typeface="+mn-ea"/>
                <a:cs typeface="+mn-cs"/>
              </a:rPr>
              <a:t>Traçar perfil de consumidores em poucos segundos, e, oferecer ofertas com grandes chances de venda;</a:t>
            </a:r>
          </a:p>
        </p:txBody>
      </p:sp>
      <p:sp>
        <p:nvSpPr>
          <p:cNvPr id="4" name="Slide Number Placeholder 3"/>
          <p:cNvSpPr>
            <a:spLocks noGrp="1"/>
          </p:cNvSpPr>
          <p:nvPr>
            <p:ph type="sldNum" sz="quarter" idx="10"/>
          </p:nvPr>
        </p:nvSpPr>
        <p:spPr/>
        <p:txBody>
          <a:bodyPr/>
          <a:lstStyle/>
          <a:p>
            <a:fld id="{5D958377-8945-4A29-AA61-C5A798FE2322}" type="slidenum">
              <a:rPr lang="en-GB" smtClean="0"/>
              <a:t>7</a:t>
            </a:fld>
            <a:endParaRPr lang="en-GB"/>
          </a:p>
        </p:txBody>
      </p:sp>
    </p:spTree>
    <p:extLst>
      <p:ext uri="{BB962C8B-B14F-4D97-AF65-F5344CB8AC3E}">
        <p14:creationId xmlns:p14="http://schemas.microsoft.com/office/powerpoint/2010/main" val="3921640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latin typeface="+mn-lt"/>
                <a:ea typeface="+mn-ea"/>
                <a:cs typeface="+mn-cs"/>
              </a:rPr>
              <a:t>Enquanto o Hadoop foi criado em 2006, o interesse pelo conceito de "Big Data" atingiu um pico entre 2011 e 2014. </a:t>
            </a:r>
          </a:p>
          <a:p>
            <a:endParaRPr lang="pt-BR" sz="1200" b="1" i="0" kern="1200" dirty="0" smtClean="0">
              <a:solidFill>
                <a:schemeClr val="tx1"/>
              </a:solidFill>
              <a:latin typeface="+mn-lt"/>
              <a:ea typeface="+mn-ea"/>
              <a:cs typeface="+mn-cs"/>
            </a:endParaRPr>
          </a:p>
          <a:p>
            <a:r>
              <a:rPr lang="pt-BR" sz="1200" b="1" i="0" kern="1200" dirty="0" smtClean="0">
                <a:solidFill>
                  <a:schemeClr val="tx1"/>
                </a:solidFill>
                <a:latin typeface="+mn-lt"/>
                <a:ea typeface="+mn-ea"/>
                <a:cs typeface="+mn-cs"/>
              </a:rPr>
              <a:t>Hadoop Common -</a:t>
            </a:r>
            <a:r>
              <a:rPr lang="pt-BR" sz="1200" b="0" i="0" kern="1200" dirty="0" smtClean="0">
                <a:solidFill>
                  <a:schemeClr val="tx1"/>
                </a:solidFill>
                <a:latin typeface="+mn-lt"/>
                <a:ea typeface="+mn-ea"/>
                <a:cs typeface="+mn-cs"/>
              </a:rPr>
              <a:t> Contém as bibliotecas e arquivos comuns e necessários para todos os módulos Hadoop.</a:t>
            </a:r>
          </a:p>
          <a:p>
            <a:r>
              <a:rPr lang="pt-BR" sz="1200" b="1" i="0" kern="1200" dirty="0" smtClean="0">
                <a:solidFill>
                  <a:schemeClr val="tx1"/>
                </a:solidFill>
                <a:latin typeface="+mn-lt"/>
                <a:ea typeface="+mn-ea"/>
                <a:cs typeface="+mn-cs"/>
              </a:rPr>
              <a:t>Hadoop </a:t>
            </a:r>
            <a:r>
              <a:rPr lang="pt-BR" sz="1200" b="1" i="0" kern="1200" dirty="0" err="1" smtClean="0">
                <a:solidFill>
                  <a:schemeClr val="tx1"/>
                </a:solidFill>
                <a:latin typeface="+mn-lt"/>
                <a:ea typeface="+mn-ea"/>
                <a:cs typeface="+mn-cs"/>
              </a:rPr>
              <a:t>Distributed</a:t>
            </a:r>
            <a:r>
              <a:rPr lang="pt-BR" sz="1200" b="1" i="0" kern="1200" dirty="0" smtClean="0">
                <a:solidFill>
                  <a:schemeClr val="tx1"/>
                </a:solidFill>
                <a:latin typeface="+mn-lt"/>
                <a:ea typeface="+mn-ea"/>
                <a:cs typeface="+mn-cs"/>
              </a:rPr>
              <a:t> File System (HDFS) -</a:t>
            </a:r>
            <a:r>
              <a:rPr lang="pt-BR" sz="1200" b="0" i="0" kern="1200" dirty="0" smtClean="0">
                <a:solidFill>
                  <a:schemeClr val="tx1"/>
                </a:solidFill>
                <a:latin typeface="+mn-lt"/>
                <a:ea typeface="+mn-ea"/>
                <a:cs typeface="+mn-cs"/>
              </a:rPr>
              <a:t> Sistema de arquivos distribuído que armazena dados em máquinas dentro do cluster, sob demanda, permitindo uma largura de banda muito grande em todo o cluster.</a:t>
            </a:r>
          </a:p>
          <a:p>
            <a:r>
              <a:rPr lang="pt-BR" sz="1200" b="1" i="0" kern="1200" dirty="0" smtClean="0">
                <a:solidFill>
                  <a:schemeClr val="tx1"/>
                </a:solidFill>
                <a:latin typeface="+mn-lt"/>
                <a:ea typeface="+mn-ea"/>
                <a:cs typeface="+mn-cs"/>
              </a:rPr>
              <a:t>Hadoop </a:t>
            </a:r>
            <a:r>
              <a:rPr lang="pt-BR" sz="1200" b="1" i="0" kern="1200" dirty="0" err="1" smtClean="0">
                <a:solidFill>
                  <a:schemeClr val="tx1"/>
                </a:solidFill>
                <a:latin typeface="+mn-lt"/>
                <a:ea typeface="+mn-ea"/>
                <a:cs typeface="+mn-cs"/>
              </a:rPr>
              <a:t>Yarn</a:t>
            </a:r>
            <a:r>
              <a:rPr lang="pt-BR" sz="1200" b="1" i="0" kern="1200" dirty="0" smtClean="0">
                <a:solidFill>
                  <a:schemeClr val="tx1"/>
                </a:solidFill>
                <a:latin typeface="+mn-lt"/>
                <a:ea typeface="+mn-ea"/>
                <a:cs typeface="+mn-cs"/>
              </a:rPr>
              <a:t> -</a:t>
            </a:r>
            <a:r>
              <a:rPr lang="pt-BR" sz="1200" b="0" i="0" kern="1200" dirty="0" smtClean="0">
                <a:solidFill>
                  <a:schemeClr val="tx1"/>
                </a:solidFill>
                <a:latin typeface="+mn-lt"/>
                <a:ea typeface="+mn-ea"/>
                <a:cs typeface="+mn-cs"/>
              </a:rPr>
              <a:t> Trata-se de uma plataforma de gerenciamento de recursos responsável pelo gerenciamento dos recursos computacionais em cluster, assim como pelo agendamento dos recursos.</a:t>
            </a:r>
          </a:p>
          <a:p>
            <a:r>
              <a:rPr lang="pt-BR" sz="1200" b="1" i="0" kern="1200" dirty="0" smtClean="0">
                <a:solidFill>
                  <a:schemeClr val="tx1"/>
                </a:solidFill>
                <a:latin typeface="+mn-lt"/>
                <a:ea typeface="+mn-ea"/>
                <a:cs typeface="+mn-cs"/>
              </a:rPr>
              <a:t>Hadoop </a:t>
            </a:r>
            <a:r>
              <a:rPr lang="pt-BR" sz="1200" b="1" i="0" kern="1200" dirty="0" err="1" smtClean="0">
                <a:solidFill>
                  <a:schemeClr val="tx1"/>
                </a:solidFill>
                <a:latin typeface="+mn-lt"/>
                <a:ea typeface="+mn-ea"/>
                <a:cs typeface="+mn-cs"/>
              </a:rPr>
              <a:t>MapReduce</a:t>
            </a:r>
            <a:r>
              <a:rPr lang="pt-BR" sz="1200" b="1" i="0" kern="1200" dirty="0" smtClean="0">
                <a:solidFill>
                  <a:schemeClr val="tx1"/>
                </a:solidFill>
                <a:latin typeface="+mn-lt"/>
                <a:ea typeface="+mn-ea"/>
                <a:cs typeface="+mn-cs"/>
              </a:rPr>
              <a:t> -</a:t>
            </a:r>
            <a:r>
              <a:rPr lang="pt-BR" sz="1200" b="0" i="0" kern="1200" dirty="0" smtClean="0">
                <a:solidFill>
                  <a:schemeClr val="tx1"/>
                </a:solidFill>
                <a:latin typeface="+mn-lt"/>
                <a:ea typeface="+mn-ea"/>
                <a:cs typeface="+mn-cs"/>
              </a:rPr>
              <a:t> Modelo de programação para processamento em larga escala.</a:t>
            </a:r>
          </a:p>
          <a:p>
            <a:endParaRPr lang="pt-BR" dirty="0"/>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8</a:t>
            </a:fld>
            <a:endParaRPr lang="en-GB"/>
          </a:p>
        </p:txBody>
      </p:sp>
    </p:spTree>
    <p:extLst>
      <p:ext uri="{BB962C8B-B14F-4D97-AF65-F5344CB8AC3E}">
        <p14:creationId xmlns:p14="http://schemas.microsoft.com/office/powerpoint/2010/main" val="3928036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i="0" kern="1200" dirty="0" smtClean="0">
                <a:solidFill>
                  <a:schemeClr val="tx1"/>
                </a:solidFill>
                <a:effectLst/>
                <a:latin typeface="+mn-lt"/>
                <a:ea typeface="+mn-ea"/>
                <a:cs typeface="+mn-cs"/>
              </a:rPr>
              <a:t>O Hadoop foi criado pelo Yahoo em 2005 (</a:t>
            </a:r>
            <a:r>
              <a:rPr lang="pt-BR" sz="1200" b="1" i="0" kern="1200" dirty="0" err="1" smtClean="0">
                <a:solidFill>
                  <a:schemeClr val="tx1"/>
                </a:solidFill>
                <a:effectLst/>
                <a:latin typeface="+mn-lt"/>
                <a:ea typeface="+mn-ea"/>
                <a:cs typeface="+mn-cs"/>
              </a:rPr>
              <a:t>doug</a:t>
            </a:r>
            <a:r>
              <a:rPr lang="pt-BR" sz="1200" b="1" i="0" kern="1200" dirty="0" smtClean="0">
                <a:solidFill>
                  <a:schemeClr val="tx1"/>
                </a:solidFill>
                <a:effectLst/>
                <a:latin typeface="+mn-lt"/>
                <a:ea typeface="+mn-ea"/>
                <a:cs typeface="+mn-cs"/>
              </a:rPr>
              <a:t> </a:t>
            </a:r>
            <a:r>
              <a:rPr lang="pt-BR" sz="1200" b="1" i="0" kern="1200" dirty="0" err="1" smtClean="0">
                <a:solidFill>
                  <a:schemeClr val="tx1"/>
                </a:solidFill>
                <a:effectLst/>
                <a:latin typeface="+mn-lt"/>
                <a:ea typeface="+mn-ea"/>
                <a:cs typeface="+mn-cs"/>
              </a:rPr>
              <a:t>Cutting</a:t>
            </a:r>
            <a:r>
              <a:rPr lang="pt-BR" sz="1200" b="1" i="0" kern="1200" dirty="0" smtClean="0">
                <a:solidFill>
                  <a:schemeClr val="tx1"/>
                </a:solidFill>
                <a:effectLst/>
                <a:latin typeface="+mn-lt"/>
                <a:ea typeface="+mn-ea"/>
                <a:cs typeface="+mn-cs"/>
              </a:rPr>
              <a:t> &amp; </a:t>
            </a:r>
            <a:r>
              <a:rPr lang="pt-BR" sz="1200" b="1" i="0" kern="1200" dirty="0" err="1" smtClean="0">
                <a:solidFill>
                  <a:schemeClr val="tx1"/>
                </a:solidFill>
                <a:effectLst/>
                <a:latin typeface="+mn-lt"/>
                <a:ea typeface="+mn-ea"/>
                <a:cs typeface="+mn-cs"/>
              </a:rPr>
              <a:t>mike</a:t>
            </a:r>
            <a:r>
              <a:rPr lang="pt-BR" sz="1200" b="1" i="0" kern="1200" dirty="0" smtClean="0">
                <a:solidFill>
                  <a:schemeClr val="tx1"/>
                </a:solidFill>
                <a:effectLst/>
                <a:latin typeface="+mn-lt"/>
                <a:ea typeface="+mn-ea"/>
                <a:cs typeface="+mn-cs"/>
              </a:rPr>
              <a:t> </a:t>
            </a:r>
            <a:r>
              <a:rPr lang="pt-BR" sz="1200" b="1" i="0" kern="1200" dirty="0" err="1" smtClean="0">
                <a:solidFill>
                  <a:schemeClr val="tx1"/>
                </a:solidFill>
                <a:effectLst/>
                <a:latin typeface="+mn-lt"/>
                <a:ea typeface="+mn-ea"/>
                <a:cs typeface="+mn-cs"/>
              </a:rPr>
              <a:t>caffarella</a:t>
            </a:r>
            <a:r>
              <a:rPr lang="pt-BR" sz="1200" b="1" i="0" kern="1200" dirty="0" smtClean="0">
                <a:solidFill>
                  <a:schemeClr val="tx1"/>
                </a:solidFill>
                <a:effectLst/>
                <a:latin typeface="+mn-lt"/>
                <a:ea typeface="+mn-ea"/>
                <a:cs typeface="+mn-cs"/>
              </a:rPr>
              <a:t>) e pode ser considerado uma das maiores invenções de data management desde o modelo relacional. A base das distribuições Hadoop é a comunidade Apache. Diversas empresas vêm contribuindo com código para seu desenvolvimento como a Yahoo, </a:t>
            </a:r>
            <a:r>
              <a:rPr lang="pt-BR" sz="1200" b="1" i="0" kern="1200" dirty="0" err="1" smtClean="0">
                <a:solidFill>
                  <a:schemeClr val="tx1"/>
                </a:solidFill>
                <a:effectLst/>
                <a:latin typeface="+mn-lt"/>
                <a:ea typeface="+mn-ea"/>
                <a:cs typeface="+mn-cs"/>
              </a:rPr>
              <a:t>Facebook</a:t>
            </a:r>
            <a:r>
              <a:rPr lang="pt-BR" sz="1200" b="1" i="0" kern="1200" dirty="0" smtClean="0">
                <a:solidFill>
                  <a:schemeClr val="tx1"/>
                </a:solidFill>
                <a:effectLst/>
                <a:latin typeface="+mn-lt"/>
                <a:ea typeface="+mn-ea"/>
                <a:cs typeface="+mn-cs"/>
              </a:rPr>
              <a:t>, </a:t>
            </a:r>
            <a:r>
              <a:rPr lang="pt-BR" sz="1200" b="1" i="0" kern="1200" dirty="0" err="1" smtClean="0">
                <a:solidFill>
                  <a:schemeClr val="tx1"/>
                </a:solidFill>
                <a:effectLst/>
                <a:latin typeface="+mn-lt"/>
                <a:ea typeface="+mn-ea"/>
                <a:cs typeface="+mn-cs"/>
              </a:rPr>
              <a:t>Cloudera</a:t>
            </a:r>
            <a:r>
              <a:rPr lang="pt-BR" sz="1200" b="1" i="0" kern="1200" dirty="0" smtClean="0">
                <a:solidFill>
                  <a:schemeClr val="tx1"/>
                </a:solidFill>
                <a:effectLst/>
                <a:latin typeface="+mn-lt"/>
                <a:ea typeface="+mn-ea"/>
                <a:cs typeface="+mn-cs"/>
              </a:rPr>
              <a:t>, IBM e outras</a:t>
            </a:r>
            <a:r>
              <a:rPr lang="pt-BR" sz="1200" b="0" i="0" kern="1200" dirty="0" smtClean="0">
                <a:solidFill>
                  <a:schemeClr val="tx1"/>
                </a:solidFill>
                <a:effectLst/>
                <a:latin typeface="+mn-lt"/>
                <a:ea typeface="+mn-ea"/>
                <a:cs typeface="+mn-cs"/>
              </a:rPr>
              <a:t>. Em torno do código base, surgem as distribuições, como </a:t>
            </a:r>
            <a:r>
              <a:rPr lang="pt-BR" sz="1200" b="0" i="0" u="none" strike="noStrike" kern="1200" dirty="0" err="1" smtClean="0">
                <a:solidFill>
                  <a:schemeClr val="tx1"/>
                </a:solidFill>
                <a:effectLst/>
                <a:latin typeface="+mn-lt"/>
                <a:ea typeface="+mn-ea"/>
                <a:cs typeface="+mn-cs"/>
                <a:hlinkClick r:id="rId3"/>
              </a:rPr>
              <a:t>Cloudera</a:t>
            </a:r>
            <a:r>
              <a:rPr lang="pt-BR" sz="1200" b="0" i="0" kern="1200" dirty="0" smtClean="0">
                <a:solidFill>
                  <a:schemeClr val="tx1"/>
                </a:solidFill>
                <a:effectLst/>
                <a:latin typeface="+mn-lt"/>
                <a:ea typeface="+mn-ea"/>
                <a:cs typeface="+mn-cs"/>
              </a:rPr>
              <a:t> e </a:t>
            </a:r>
            <a:r>
              <a:rPr lang="pt-BR" sz="1200" b="0" i="0" u="none" strike="noStrike" kern="1200" dirty="0" err="1" smtClean="0">
                <a:solidFill>
                  <a:schemeClr val="tx1"/>
                </a:solidFill>
                <a:effectLst/>
                <a:latin typeface="+mn-lt"/>
                <a:ea typeface="+mn-ea"/>
                <a:cs typeface="+mn-cs"/>
                <a:hlinkClick r:id="rId4"/>
              </a:rPr>
              <a:t>DataStax</a:t>
            </a:r>
            <a:r>
              <a:rPr lang="pt-BR" sz="1200" b="0" i="0" kern="1200" dirty="0" smtClean="0">
                <a:solidFill>
                  <a:schemeClr val="tx1"/>
                </a:solidFill>
                <a:effectLst/>
                <a:latin typeface="+mn-lt"/>
                <a:ea typeface="+mn-ea"/>
                <a:cs typeface="+mn-cs"/>
              </a:rPr>
              <a:t>, que agregam valor com utilitários e serviços de suporte e educação, no mesmo modelo das distribuições Linux. Interessante que a distribuição da </a:t>
            </a:r>
            <a:r>
              <a:rPr lang="pt-BR" sz="1200" b="0" i="0" kern="1200" dirty="0" err="1" smtClean="0">
                <a:solidFill>
                  <a:schemeClr val="tx1"/>
                </a:solidFill>
                <a:effectLst/>
                <a:latin typeface="+mn-lt"/>
                <a:ea typeface="+mn-ea"/>
                <a:cs typeface="+mn-cs"/>
              </a:rPr>
              <a:t>DataStax</a:t>
            </a:r>
            <a:r>
              <a:rPr lang="pt-BR" sz="1200" b="0" i="0" kern="1200" dirty="0" smtClean="0">
                <a:solidFill>
                  <a:schemeClr val="tx1"/>
                </a:solidFill>
                <a:effectLst/>
                <a:latin typeface="+mn-lt"/>
                <a:ea typeface="+mn-ea"/>
                <a:cs typeface="+mn-cs"/>
              </a:rPr>
              <a:t>, chamado de </a:t>
            </a:r>
            <a:r>
              <a:rPr lang="pt-BR" sz="1200" b="0" i="0" kern="1200" dirty="0" err="1" smtClean="0">
                <a:solidFill>
                  <a:schemeClr val="tx1"/>
                </a:solidFill>
                <a:effectLst/>
                <a:latin typeface="+mn-lt"/>
                <a:ea typeface="+mn-ea"/>
                <a:cs typeface="+mn-cs"/>
              </a:rPr>
              <a:t>Brisk</a:t>
            </a:r>
            <a:r>
              <a:rPr lang="pt-BR" sz="1200" b="0" i="0" kern="1200" dirty="0" smtClean="0">
                <a:solidFill>
                  <a:schemeClr val="tx1"/>
                </a:solidFill>
                <a:effectLst/>
                <a:latin typeface="+mn-lt"/>
                <a:ea typeface="+mn-ea"/>
                <a:cs typeface="+mn-cs"/>
              </a:rPr>
              <a:t>, substituiu o HDFS por um sistema de arquivos </a:t>
            </a:r>
            <a:r>
              <a:rPr lang="pt-BR" sz="1200" b="0" i="0" kern="1200" dirty="0" err="1" smtClean="0">
                <a:solidFill>
                  <a:schemeClr val="tx1"/>
                </a:solidFill>
                <a:effectLst/>
                <a:latin typeface="+mn-lt"/>
                <a:ea typeface="+mn-ea"/>
                <a:cs typeface="+mn-cs"/>
              </a:rPr>
              <a:t>distribuidos</a:t>
            </a:r>
            <a:r>
              <a:rPr lang="pt-BR" sz="1200" b="0" i="0" kern="1200" dirty="0" smtClean="0">
                <a:solidFill>
                  <a:schemeClr val="tx1"/>
                </a:solidFill>
                <a:effectLst/>
                <a:latin typeface="+mn-lt"/>
                <a:ea typeface="+mn-ea"/>
                <a:cs typeface="+mn-cs"/>
              </a:rPr>
              <a:t> baseados no software </a:t>
            </a:r>
            <a:r>
              <a:rPr lang="pt-BR" sz="1200" b="0" i="0" kern="1200" dirty="0" err="1" smtClean="0">
                <a:solidFill>
                  <a:schemeClr val="tx1"/>
                </a:solidFill>
                <a:effectLst/>
                <a:latin typeface="+mn-lt"/>
                <a:ea typeface="+mn-ea"/>
                <a:cs typeface="+mn-cs"/>
              </a:rPr>
              <a:t>NoSQL</a:t>
            </a:r>
            <a:r>
              <a:rPr lang="pt-BR" sz="1200" b="0" i="0" kern="1200" dirty="0" smtClean="0">
                <a:solidFill>
                  <a:schemeClr val="tx1"/>
                </a:solidFill>
                <a:effectLst/>
                <a:latin typeface="+mn-lt"/>
                <a:ea typeface="+mn-ea"/>
                <a:cs typeface="+mn-cs"/>
              </a:rPr>
              <a:t> Cassandra, chamado agora de </a:t>
            </a:r>
            <a:r>
              <a:rPr lang="pt-BR" sz="1200" b="0" i="0" kern="1200" dirty="0" err="1" smtClean="0">
                <a:solidFill>
                  <a:schemeClr val="tx1"/>
                </a:solidFill>
                <a:effectLst/>
                <a:latin typeface="+mn-lt"/>
                <a:ea typeface="+mn-ea"/>
                <a:cs typeface="+mn-cs"/>
              </a:rPr>
              <a:t>CassandraFS</a:t>
            </a:r>
            <a:r>
              <a:rPr lang="pt-BR" sz="1200" b="0" i="0" kern="1200" dirty="0" smtClean="0">
                <a:solidFill>
                  <a:schemeClr val="tx1"/>
                </a:solidFill>
                <a:effectLst/>
                <a:latin typeface="+mn-lt"/>
                <a:ea typeface="+mn-ea"/>
                <a:cs typeface="+mn-cs"/>
              </a:rPr>
              <a:t>. </a:t>
            </a:r>
            <a:r>
              <a:rPr lang="pt-BR" sz="1200" b="1" i="0" kern="1200" dirty="0" smtClean="0">
                <a:solidFill>
                  <a:schemeClr val="tx1"/>
                </a:solidFill>
                <a:effectLst/>
                <a:latin typeface="+mn-lt"/>
                <a:ea typeface="+mn-ea"/>
                <a:cs typeface="+mn-cs"/>
              </a:rPr>
              <a:t>projeto é o </a:t>
            </a:r>
            <a:r>
              <a:rPr lang="pt-BR" sz="1200" b="1" i="0" kern="1200" dirty="0" err="1" smtClean="0">
                <a:solidFill>
                  <a:schemeClr val="tx1"/>
                </a:solidFill>
                <a:effectLst/>
                <a:latin typeface="+mn-lt"/>
                <a:ea typeface="+mn-ea"/>
                <a:cs typeface="+mn-cs"/>
              </a:rPr>
              <a:t>Pig</a:t>
            </a:r>
            <a:r>
              <a:rPr lang="pt-BR" sz="1200" b="1" i="0" kern="1200" dirty="0" smtClean="0">
                <a:solidFill>
                  <a:schemeClr val="tx1"/>
                </a:solidFill>
                <a:effectLst/>
                <a:latin typeface="+mn-lt"/>
                <a:ea typeface="+mn-ea"/>
                <a:cs typeface="+mn-cs"/>
              </a:rPr>
              <a:t>, criado pelo Yahoo. É uma plataforma que permite análises de arquivos muito grandes usando uma linguagem de alto </a:t>
            </a:r>
            <a:r>
              <a:rPr lang="pt-BR" sz="1200" b="1" i="0" kern="1200" dirty="0" err="1" smtClean="0">
                <a:solidFill>
                  <a:schemeClr val="tx1"/>
                </a:solidFill>
                <a:effectLst/>
                <a:latin typeface="+mn-lt"/>
                <a:ea typeface="+mn-ea"/>
                <a:cs typeface="+mn-cs"/>
              </a:rPr>
              <a:t>nivel</a:t>
            </a:r>
            <a:r>
              <a:rPr lang="pt-BR" sz="1200" b="1" i="0" kern="1200" dirty="0" smtClean="0">
                <a:solidFill>
                  <a:schemeClr val="tx1"/>
                </a:solidFill>
                <a:effectLst/>
                <a:latin typeface="+mn-lt"/>
                <a:ea typeface="+mn-ea"/>
                <a:cs typeface="+mn-cs"/>
              </a:rPr>
              <a:t> chamada de </a:t>
            </a:r>
            <a:r>
              <a:rPr lang="pt-BR" sz="1200" b="1" i="0" kern="1200" dirty="0" err="1" smtClean="0">
                <a:solidFill>
                  <a:schemeClr val="tx1"/>
                </a:solidFill>
                <a:effectLst/>
                <a:latin typeface="+mn-lt"/>
                <a:ea typeface="+mn-ea"/>
                <a:cs typeface="+mn-cs"/>
              </a:rPr>
              <a:t>Pig</a:t>
            </a:r>
            <a:r>
              <a:rPr lang="pt-BR" sz="1200" b="1" i="0" kern="1200" dirty="0" smtClean="0">
                <a:solidFill>
                  <a:schemeClr val="tx1"/>
                </a:solidFill>
                <a:effectLst/>
                <a:latin typeface="+mn-lt"/>
                <a:ea typeface="+mn-ea"/>
                <a:cs typeface="+mn-cs"/>
              </a:rPr>
              <a:t> </a:t>
            </a:r>
            <a:r>
              <a:rPr lang="pt-BR" sz="1200" b="1" i="0" kern="1200" dirty="0" err="1" smtClean="0">
                <a:solidFill>
                  <a:schemeClr val="tx1"/>
                </a:solidFill>
                <a:effectLst/>
                <a:latin typeface="+mn-lt"/>
                <a:ea typeface="+mn-ea"/>
                <a:cs typeface="+mn-cs"/>
              </a:rPr>
              <a:t>Latin</a:t>
            </a:r>
            <a:r>
              <a:rPr lang="pt-BR" sz="1200" b="1" i="0" kern="1200" dirty="0" smtClean="0">
                <a:solidFill>
                  <a:schemeClr val="tx1"/>
                </a:solidFill>
                <a:effectLst/>
                <a:latin typeface="+mn-lt"/>
                <a:ea typeface="+mn-ea"/>
                <a:cs typeface="+mn-cs"/>
              </a:rPr>
              <a:t>. </a:t>
            </a:r>
          </a:p>
          <a:p>
            <a:r>
              <a:rPr lang="pt-BR" sz="1200" b="0" i="0" kern="1200" dirty="0" smtClean="0">
                <a:solidFill>
                  <a:schemeClr val="tx1"/>
                </a:solidFill>
                <a:effectLst/>
                <a:latin typeface="+mn-lt"/>
                <a:ea typeface="+mn-ea"/>
                <a:cs typeface="+mn-cs"/>
              </a:rPr>
              <a:t>E o surgimento de serviços em nuvem, como o </a:t>
            </a:r>
            <a:r>
              <a:rPr lang="pt-BR" sz="1200" b="0" i="0" kern="1200" dirty="0" err="1" smtClean="0">
                <a:solidFill>
                  <a:schemeClr val="tx1"/>
                </a:solidFill>
                <a:effectLst/>
                <a:latin typeface="+mn-lt"/>
                <a:ea typeface="+mn-ea"/>
                <a:cs typeface="+mn-cs"/>
              </a:rPr>
              <a:t>Amazon</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Elastic</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MapReduce</a:t>
            </a:r>
            <a:r>
              <a:rPr lang="pt-BR" sz="1200" b="0" i="0" kern="1200" dirty="0" smtClean="0">
                <a:solidFill>
                  <a:schemeClr val="tx1"/>
                </a:solidFill>
                <a:effectLst/>
                <a:latin typeface="+mn-lt"/>
                <a:ea typeface="+mn-ea"/>
                <a:cs typeface="+mn-cs"/>
              </a:rPr>
              <a:t>, permite às empresas tratarem dados massivos sem demandar aquisição de servidores físicos. Neste modelo, o usuário escreve a aplicação Hadoop e a roda em cima da nuvem da </a:t>
            </a:r>
            <a:r>
              <a:rPr lang="pt-BR" sz="1200" b="0" i="0" kern="1200" dirty="0" err="1" smtClean="0">
                <a:solidFill>
                  <a:schemeClr val="tx1"/>
                </a:solidFill>
                <a:effectLst/>
                <a:latin typeface="+mn-lt"/>
                <a:ea typeface="+mn-ea"/>
                <a:cs typeface="+mn-cs"/>
              </a:rPr>
              <a:t>Amazon</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Hadoop Common -</a:t>
            </a:r>
            <a:r>
              <a:rPr lang="pt-BR" sz="1200" b="0" i="0" kern="1200" dirty="0" smtClean="0">
                <a:solidFill>
                  <a:schemeClr val="tx1"/>
                </a:solidFill>
                <a:effectLst/>
                <a:latin typeface="+mn-lt"/>
                <a:ea typeface="+mn-ea"/>
                <a:cs typeface="+mn-cs"/>
              </a:rPr>
              <a:t> Contém as bibliotecas e arquivos comuns e necessários para todos os módulos Hadoop.</a:t>
            </a:r>
          </a:p>
          <a:p>
            <a:r>
              <a:rPr lang="pt-BR" sz="1200" b="1" i="0" kern="1200" dirty="0" smtClean="0">
                <a:solidFill>
                  <a:schemeClr val="tx1"/>
                </a:solidFill>
                <a:effectLst/>
                <a:latin typeface="+mn-lt"/>
                <a:ea typeface="+mn-ea"/>
                <a:cs typeface="+mn-cs"/>
              </a:rPr>
              <a:t>Hadoop </a:t>
            </a:r>
            <a:r>
              <a:rPr lang="pt-BR" sz="1200" b="1" i="0" kern="1200" dirty="0" err="1" smtClean="0">
                <a:solidFill>
                  <a:schemeClr val="tx1"/>
                </a:solidFill>
                <a:effectLst/>
                <a:latin typeface="+mn-lt"/>
                <a:ea typeface="+mn-ea"/>
                <a:cs typeface="+mn-cs"/>
              </a:rPr>
              <a:t>Distributed</a:t>
            </a:r>
            <a:r>
              <a:rPr lang="pt-BR" sz="1200" b="1" i="0" kern="1200" dirty="0" smtClean="0">
                <a:solidFill>
                  <a:schemeClr val="tx1"/>
                </a:solidFill>
                <a:effectLst/>
                <a:latin typeface="+mn-lt"/>
                <a:ea typeface="+mn-ea"/>
                <a:cs typeface="+mn-cs"/>
              </a:rPr>
              <a:t> File System (HDFS) -</a:t>
            </a:r>
            <a:r>
              <a:rPr lang="pt-BR" sz="1200" b="0" i="0" kern="1200" dirty="0" smtClean="0">
                <a:solidFill>
                  <a:schemeClr val="tx1"/>
                </a:solidFill>
                <a:effectLst/>
                <a:latin typeface="+mn-lt"/>
                <a:ea typeface="+mn-ea"/>
                <a:cs typeface="+mn-cs"/>
              </a:rPr>
              <a:t> Sistema de arquivos distribuído que armazena dados em máquinas dentro do cluster, sob demanda, permitindo uma largura de banda muito grande em todo o cluster.</a:t>
            </a:r>
          </a:p>
          <a:p>
            <a:r>
              <a:rPr lang="pt-BR" sz="1200" b="1" i="0" kern="1200" dirty="0" smtClean="0">
                <a:solidFill>
                  <a:schemeClr val="tx1"/>
                </a:solidFill>
                <a:effectLst/>
                <a:latin typeface="+mn-lt"/>
                <a:ea typeface="+mn-ea"/>
                <a:cs typeface="+mn-cs"/>
              </a:rPr>
              <a:t>Hadoop </a:t>
            </a:r>
            <a:r>
              <a:rPr lang="pt-BR" sz="1200" b="1" i="0" kern="1200" dirty="0" err="1" smtClean="0">
                <a:solidFill>
                  <a:schemeClr val="tx1"/>
                </a:solidFill>
                <a:effectLst/>
                <a:latin typeface="+mn-lt"/>
                <a:ea typeface="+mn-ea"/>
                <a:cs typeface="+mn-cs"/>
              </a:rPr>
              <a:t>Yarn</a:t>
            </a:r>
            <a:r>
              <a:rPr lang="pt-BR" sz="1200" b="1" i="0" kern="120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 Trata-se de uma plataforma de gerenciamento de recursos responsável pelo gerenciamento dos recursos computacionais em cluster, assim como pelo agendamento dos recursos.</a:t>
            </a:r>
          </a:p>
          <a:p>
            <a:r>
              <a:rPr lang="pt-BR" sz="1200" b="1" i="0" kern="1200" dirty="0" smtClean="0">
                <a:solidFill>
                  <a:schemeClr val="tx1"/>
                </a:solidFill>
                <a:effectLst/>
                <a:latin typeface="+mn-lt"/>
                <a:ea typeface="+mn-ea"/>
                <a:cs typeface="+mn-cs"/>
              </a:rPr>
              <a:t>Hadoop </a:t>
            </a:r>
            <a:r>
              <a:rPr lang="pt-BR" sz="1200" b="1" i="0" kern="1200" dirty="0" err="1" smtClean="0">
                <a:solidFill>
                  <a:schemeClr val="tx1"/>
                </a:solidFill>
                <a:effectLst/>
                <a:latin typeface="+mn-lt"/>
                <a:ea typeface="+mn-ea"/>
                <a:cs typeface="+mn-cs"/>
              </a:rPr>
              <a:t>MapReduce</a:t>
            </a:r>
            <a:r>
              <a:rPr lang="pt-BR" sz="1200" b="1" i="0" kern="120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 Modelo de programação para processamento em larga escala.</a:t>
            </a:r>
          </a:p>
          <a:p>
            <a:endParaRPr lang="pt-BR" sz="1200" b="1" i="0" kern="1200" dirty="0" smtClean="0">
              <a:solidFill>
                <a:schemeClr val="tx1"/>
              </a:solidFill>
              <a:effectLst/>
              <a:latin typeface="+mn-lt"/>
              <a:ea typeface="+mn-ea"/>
              <a:cs typeface="+mn-cs"/>
            </a:endParaRPr>
          </a:p>
          <a:p>
            <a:endParaRPr lang="en-GB" b="0" baseline="0" dirty="0" smtClean="0">
              <a:latin typeface="Arial" panose="020B0604020202020204" pitchFamily="34" charset="0"/>
              <a:cs typeface="Arial" panose="020B0604020202020204" pitchFamily="34" charset="0"/>
            </a:endParaRPr>
          </a:p>
          <a:p>
            <a:endParaRPr lang="pt-BR" dirty="0"/>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9</a:t>
            </a:fld>
            <a:endParaRPr lang="en-GB"/>
          </a:p>
        </p:txBody>
      </p:sp>
    </p:spTree>
    <p:extLst>
      <p:ext uri="{BB962C8B-B14F-4D97-AF65-F5344CB8AC3E}">
        <p14:creationId xmlns:p14="http://schemas.microsoft.com/office/powerpoint/2010/main" val="3038849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smtClean="0">
                <a:solidFill>
                  <a:schemeClr val="tx1"/>
                </a:solidFill>
                <a:effectLst/>
                <a:latin typeface="+mn-lt"/>
                <a:ea typeface="+mn-ea"/>
                <a:cs typeface="+mn-cs"/>
                <a:hlinkClick r:id="rId3"/>
              </a:rPr>
              <a:t>2.8.0</a:t>
            </a:r>
            <a:r>
              <a:rPr lang="pt-BR" sz="1200" kern="1200" dirty="0" smtClean="0">
                <a:solidFill>
                  <a:schemeClr val="tx1"/>
                </a:solidFill>
                <a:effectLst/>
                <a:latin typeface="+mn-lt"/>
                <a:ea typeface="+mn-ea"/>
                <a:cs typeface="+mn-cs"/>
              </a:rPr>
              <a:t>22 </a:t>
            </a:r>
            <a:r>
              <a:rPr lang="pt-BR" sz="1200" kern="1200" dirty="0" err="1" smtClean="0">
                <a:solidFill>
                  <a:schemeClr val="tx1"/>
                </a:solidFill>
                <a:effectLst/>
                <a:latin typeface="+mn-lt"/>
                <a:ea typeface="+mn-ea"/>
                <a:cs typeface="+mn-cs"/>
              </a:rPr>
              <a:t>March</a:t>
            </a:r>
            <a:r>
              <a:rPr lang="pt-BR" sz="1200" kern="1200" dirty="0" smtClean="0">
                <a:solidFill>
                  <a:schemeClr val="tx1"/>
                </a:solidFill>
                <a:effectLst/>
                <a:latin typeface="+mn-lt"/>
                <a:ea typeface="+mn-ea"/>
                <a:cs typeface="+mn-cs"/>
              </a:rPr>
              <a:t>, 2017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03 September, 2016: Release 3.0.0-alpha1 available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A </a:t>
            </a:r>
            <a:r>
              <a:rPr lang="pt-BR" sz="1200" b="0" i="0" kern="1200" dirty="0" err="1" smtClean="0">
                <a:solidFill>
                  <a:schemeClr val="tx1"/>
                </a:solidFill>
                <a:effectLst/>
                <a:latin typeface="+mn-lt"/>
                <a:ea typeface="+mn-ea"/>
                <a:cs typeface="+mn-cs"/>
              </a:rPr>
              <a:t>Spark</a:t>
            </a:r>
            <a:r>
              <a:rPr lang="pt-BR" sz="1200" b="0" i="0" kern="1200" dirty="0" smtClean="0">
                <a:solidFill>
                  <a:schemeClr val="tx1"/>
                </a:solidFill>
                <a:effectLst/>
                <a:latin typeface="+mn-lt"/>
                <a:ea typeface="+mn-ea"/>
                <a:cs typeface="+mn-cs"/>
              </a:rPr>
              <a:t> é uma ferramenta de processamento de dados que </a:t>
            </a:r>
            <a:r>
              <a:rPr lang="pt-BR" sz="1200" b="0" i="0" kern="1200" dirty="0" err="1" smtClean="0">
                <a:solidFill>
                  <a:schemeClr val="tx1"/>
                </a:solidFill>
                <a:effectLst/>
                <a:latin typeface="+mn-lt"/>
                <a:ea typeface="+mn-ea"/>
                <a:cs typeface="+mn-cs"/>
              </a:rPr>
              <a:t>actua</a:t>
            </a:r>
            <a:r>
              <a:rPr lang="pt-BR" sz="1200" b="0" i="0" kern="1200" dirty="0" smtClean="0">
                <a:solidFill>
                  <a:schemeClr val="tx1"/>
                </a:solidFill>
                <a:effectLst/>
                <a:latin typeface="+mn-lt"/>
                <a:ea typeface="+mn-ea"/>
                <a:cs typeface="+mn-cs"/>
              </a:rPr>
              <a:t> sobre esses conjuntos de dados distribuídos. E não faz armazenamento distribuído.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A Hadoop inclui uma componente de armazenamento, conhecida por Hadoop </a:t>
            </a:r>
            <a:r>
              <a:rPr lang="pt-BR" sz="1200" b="0" i="0" kern="1200" dirty="0" err="1" smtClean="0">
                <a:solidFill>
                  <a:schemeClr val="tx1"/>
                </a:solidFill>
                <a:effectLst/>
                <a:latin typeface="+mn-lt"/>
                <a:ea typeface="+mn-ea"/>
                <a:cs typeface="+mn-cs"/>
              </a:rPr>
              <a:t>Distributed</a:t>
            </a:r>
            <a:r>
              <a:rPr lang="pt-BR" sz="1200" b="0" i="0" kern="1200" dirty="0" smtClean="0">
                <a:solidFill>
                  <a:schemeClr val="tx1"/>
                </a:solidFill>
                <a:effectLst/>
                <a:latin typeface="+mn-lt"/>
                <a:ea typeface="+mn-ea"/>
                <a:cs typeface="+mn-cs"/>
              </a:rPr>
              <a:t> File System (HDFS), mas também outra de processamento, denominada </a:t>
            </a:r>
            <a:r>
              <a:rPr lang="pt-BR" sz="1200" b="0" i="0" kern="1200" dirty="0" err="1" smtClean="0">
                <a:solidFill>
                  <a:schemeClr val="tx1"/>
                </a:solidFill>
                <a:effectLst/>
                <a:latin typeface="+mn-lt"/>
                <a:ea typeface="+mn-ea"/>
                <a:cs typeface="+mn-cs"/>
              </a:rPr>
              <a:t>MapReduce</a:t>
            </a:r>
            <a:r>
              <a:rPr lang="pt-BR" sz="1200" b="0" i="0" kern="1200" dirty="0" smtClean="0">
                <a:solidFill>
                  <a:schemeClr val="tx1"/>
                </a:solidFill>
                <a:effectLst/>
                <a:latin typeface="+mn-lt"/>
                <a:ea typeface="+mn-ea"/>
                <a:cs typeface="+mn-cs"/>
              </a:rPr>
              <a:t>. Assim, não é necessário a </a:t>
            </a:r>
            <a:r>
              <a:rPr lang="pt-BR" sz="1200" b="0" i="0" kern="1200" dirty="0" err="1" smtClean="0">
                <a:solidFill>
                  <a:schemeClr val="tx1"/>
                </a:solidFill>
                <a:effectLst/>
                <a:latin typeface="+mn-lt"/>
                <a:ea typeface="+mn-ea"/>
                <a:cs typeface="+mn-cs"/>
              </a:rPr>
              <a:t>Spark</a:t>
            </a:r>
            <a:r>
              <a:rPr lang="pt-BR" sz="1200" b="0" i="0" kern="1200" dirty="0" smtClean="0">
                <a:solidFill>
                  <a:schemeClr val="tx1"/>
                </a:solidFill>
                <a:effectLst/>
                <a:latin typeface="+mn-lt"/>
                <a:ea typeface="+mn-ea"/>
                <a:cs typeface="+mn-cs"/>
              </a:rPr>
              <a:t> para o processamento.</a:t>
            </a:r>
          </a:p>
          <a:p>
            <a:r>
              <a:rPr lang="pt-BR" sz="1200" b="0" i="0" kern="1200" dirty="0" smtClean="0">
                <a:solidFill>
                  <a:schemeClr val="tx1"/>
                </a:solidFill>
                <a:effectLst/>
                <a:latin typeface="+mn-lt"/>
                <a:ea typeface="+mn-ea"/>
                <a:cs typeface="+mn-cs"/>
              </a:rPr>
              <a:t>Mas também se pode usar a </a:t>
            </a:r>
            <a:r>
              <a:rPr lang="pt-BR" sz="1200" b="0" i="0" kern="1200" dirty="0" err="1" smtClean="0">
                <a:solidFill>
                  <a:schemeClr val="tx1"/>
                </a:solidFill>
                <a:effectLst/>
                <a:latin typeface="+mn-lt"/>
                <a:ea typeface="+mn-ea"/>
                <a:cs typeface="+mn-cs"/>
              </a:rPr>
              <a:t>Spark</a:t>
            </a:r>
            <a:r>
              <a:rPr lang="pt-BR" sz="1200" b="0" i="0" kern="1200" dirty="0" smtClean="0">
                <a:solidFill>
                  <a:schemeClr val="tx1"/>
                </a:solidFill>
                <a:effectLst/>
                <a:latin typeface="+mn-lt"/>
                <a:ea typeface="+mn-ea"/>
                <a:cs typeface="+mn-cs"/>
              </a:rPr>
              <a:t> sem a Hadoop. A ferramenta não tem sistema de gestão de ficheiros e, por isso, precisa de ser integrado com um. Se não for o HDFS, então outra plataforma de dados baseada em </a:t>
            </a:r>
            <a:r>
              <a:rPr lang="pt-BR" sz="1200" b="0" i="0" kern="1200" dirty="0" err="1" smtClean="0">
                <a:solidFill>
                  <a:schemeClr val="tx1"/>
                </a:solidFill>
                <a:effectLst/>
                <a:latin typeface="+mn-lt"/>
                <a:ea typeface="+mn-ea"/>
                <a:cs typeface="+mn-cs"/>
              </a:rPr>
              <a:t>cloud</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computing</a:t>
            </a:r>
            <a:r>
              <a:rPr lang="pt-BR" sz="1200" b="0" i="0" kern="1200" dirty="0" smtClean="0">
                <a:solidFill>
                  <a:schemeClr val="tx1"/>
                </a:solidFill>
                <a:effectLst/>
                <a:latin typeface="+mn-lt"/>
                <a:ea typeface="+mn-ea"/>
                <a:cs typeface="+mn-cs"/>
              </a:rPr>
              <a:t>.</a:t>
            </a:r>
          </a:p>
          <a:p>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Hadoop Common -</a:t>
            </a:r>
            <a:r>
              <a:rPr lang="pt-BR" sz="1200" b="0" i="0" kern="1200" dirty="0" smtClean="0">
                <a:solidFill>
                  <a:schemeClr val="tx1"/>
                </a:solidFill>
                <a:effectLst/>
                <a:latin typeface="+mn-lt"/>
                <a:ea typeface="+mn-ea"/>
                <a:cs typeface="+mn-cs"/>
              </a:rPr>
              <a:t> Contém as bibliotecas e arquivos comuns e necessários para todos os módulos Hadoop.</a:t>
            </a:r>
          </a:p>
          <a:p>
            <a:r>
              <a:rPr lang="pt-BR" sz="1200" b="1" i="0" kern="1200" dirty="0" smtClean="0">
                <a:solidFill>
                  <a:schemeClr val="tx1"/>
                </a:solidFill>
                <a:effectLst/>
                <a:latin typeface="+mn-lt"/>
                <a:ea typeface="+mn-ea"/>
                <a:cs typeface="+mn-cs"/>
              </a:rPr>
              <a:t>Hadoop </a:t>
            </a:r>
            <a:r>
              <a:rPr lang="pt-BR" sz="1200" b="1" i="0" kern="1200" dirty="0" err="1" smtClean="0">
                <a:solidFill>
                  <a:schemeClr val="tx1"/>
                </a:solidFill>
                <a:effectLst/>
                <a:latin typeface="+mn-lt"/>
                <a:ea typeface="+mn-ea"/>
                <a:cs typeface="+mn-cs"/>
              </a:rPr>
              <a:t>Distributed</a:t>
            </a:r>
            <a:r>
              <a:rPr lang="pt-BR" sz="1200" b="1" i="0" kern="1200" dirty="0" smtClean="0">
                <a:solidFill>
                  <a:schemeClr val="tx1"/>
                </a:solidFill>
                <a:effectLst/>
                <a:latin typeface="+mn-lt"/>
                <a:ea typeface="+mn-ea"/>
                <a:cs typeface="+mn-cs"/>
              </a:rPr>
              <a:t> File System (HDFS) -</a:t>
            </a:r>
            <a:r>
              <a:rPr lang="pt-BR" sz="1200" b="0" i="0" kern="1200" dirty="0" smtClean="0">
                <a:solidFill>
                  <a:schemeClr val="tx1"/>
                </a:solidFill>
                <a:effectLst/>
                <a:latin typeface="+mn-lt"/>
                <a:ea typeface="+mn-ea"/>
                <a:cs typeface="+mn-cs"/>
              </a:rPr>
              <a:t> Sistema de arquivos distribuído que armazena dados em máquinas dentro do cluster, sob demanda, permitindo uma largura de banda muito grande em todo o cluster.</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0" kern="1200" dirty="0" smtClean="0">
                <a:solidFill>
                  <a:schemeClr val="tx1"/>
                </a:solidFill>
                <a:effectLst/>
                <a:latin typeface="+mn-lt"/>
                <a:ea typeface="+mn-ea"/>
                <a:cs typeface="+mn-cs"/>
              </a:rPr>
              <a:t>Hadoop </a:t>
            </a:r>
            <a:r>
              <a:rPr lang="pt-BR" sz="1200" b="1" i="0" kern="1200" dirty="0" err="1" smtClean="0">
                <a:solidFill>
                  <a:schemeClr val="tx1"/>
                </a:solidFill>
                <a:effectLst/>
                <a:latin typeface="+mn-lt"/>
                <a:ea typeface="+mn-ea"/>
                <a:cs typeface="+mn-cs"/>
              </a:rPr>
              <a:t>MapReduce</a:t>
            </a:r>
            <a:r>
              <a:rPr lang="pt-BR" sz="1200" b="1" i="0" kern="120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 Modelo de programação para processamento em larga escala.</a:t>
            </a:r>
            <a:r>
              <a:rPr lang="pt-BR" sz="1200" b="1" i="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0" kern="1200" dirty="0" smtClean="0">
                <a:solidFill>
                  <a:schemeClr val="tx1"/>
                </a:solidFill>
                <a:effectLst/>
                <a:latin typeface="+mn-lt"/>
                <a:ea typeface="+mn-ea"/>
                <a:cs typeface="+mn-cs"/>
              </a:rPr>
              <a:t>Hadoop </a:t>
            </a:r>
            <a:r>
              <a:rPr lang="pt-BR" sz="1200" b="1" i="0" kern="1200" dirty="0" err="1" smtClean="0">
                <a:solidFill>
                  <a:schemeClr val="tx1"/>
                </a:solidFill>
                <a:effectLst/>
                <a:latin typeface="+mn-lt"/>
                <a:ea typeface="+mn-ea"/>
                <a:cs typeface="+mn-cs"/>
              </a:rPr>
              <a:t>Yarn</a:t>
            </a:r>
            <a:r>
              <a:rPr lang="pt-BR" sz="1200" b="1" i="0" kern="1200" dirty="0" smtClean="0">
                <a:solidFill>
                  <a:schemeClr val="tx1"/>
                </a:solidFill>
                <a:effectLst/>
                <a:latin typeface="+mn-lt"/>
                <a:ea typeface="+mn-ea"/>
                <a:cs typeface="+mn-cs"/>
              </a:rPr>
              <a:t> -</a:t>
            </a:r>
            <a:r>
              <a:rPr lang="pt-BR" sz="1200" b="0" i="0" kern="1200" dirty="0" smtClean="0">
                <a:solidFill>
                  <a:schemeClr val="tx1"/>
                </a:solidFill>
                <a:effectLst/>
                <a:latin typeface="+mn-lt"/>
                <a:ea typeface="+mn-ea"/>
                <a:cs typeface="+mn-cs"/>
              </a:rPr>
              <a:t> Trata-se de uma plataforma de gerenciamento de recursos responsável pelo gerenciamento dos recursos computacionais em cluster, assim como pelo agendamento dos recursos.</a:t>
            </a:r>
          </a:p>
          <a:p>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r>
              <a:rPr lang="pt-BR" sz="1200" b="0" i="0" kern="1200" dirty="0" err="1" smtClean="0">
                <a:solidFill>
                  <a:schemeClr val="tx1"/>
                </a:solidFill>
                <a:effectLst/>
                <a:latin typeface="+mn-lt"/>
                <a:ea typeface="+mn-ea"/>
                <a:cs typeface="+mn-cs"/>
              </a:rPr>
              <a:t>Accumulo</a:t>
            </a:r>
            <a:r>
              <a:rPr lang="pt-BR" sz="1200" b="0" i="0" kern="1200" dirty="0" smtClean="0">
                <a:solidFill>
                  <a:schemeClr val="tx1"/>
                </a:solidFill>
                <a:effectLst/>
                <a:latin typeface="+mn-lt"/>
                <a:ea typeface="+mn-ea"/>
                <a:cs typeface="+mn-cs"/>
              </a:rPr>
              <a:t> foi criado em 2008 pela </a:t>
            </a:r>
            <a:r>
              <a:rPr lang="pt-BR" sz="1200" b="0" i="0" u="none" strike="noStrike" kern="1200" dirty="0" smtClean="0">
                <a:solidFill>
                  <a:schemeClr val="tx1"/>
                </a:solidFill>
                <a:effectLst/>
                <a:latin typeface="+mn-lt"/>
                <a:ea typeface="+mn-ea"/>
                <a:cs typeface="+mn-cs"/>
                <a:hlinkClick r:id="rId4" tooltip="Agência de Segurança Nacional"/>
              </a:rPr>
              <a:t>Agência de Segurança Nacional</a:t>
            </a:r>
            <a:r>
              <a:rPr lang="pt-BR" sz="1200" b="0" i="0" kern="1200" dirty="0" smtClean="0">
                <a:solidFill>
                  <a:schemeClr val="tx1"/>
                </a:solidFill>
                <a:effectLst/>
                <a:latin typeface="+mn-lt"/>
                <a:ea typeface="+mn-ea"/>
                <a:cs typeface="+mn-cs"/>
              </a:rPr>
              <a:t> americana e contribuiu para a </a:t>
            </a:r>
            <a:r>
              <a:rPr lang="pt-BR" sz="1200" b="0" i="0" u="none" strike="noStrike" kern="1200" dirty="0" smtClean="0">
                <a:solidFill>
                  <a:schemeClr val="tx1"/>
                </a:solidFill>
                <a:effectLst/>
                <a:latin typeface="+mn-lt"/>
                <a:ea typeface="+mn-ea"/>
                <a:cs typeface="+mn-cs"/>
                <a:hlinkClick r:id="rId5" tooltip="Apache Software Foundation"/>
              </a:rPr>
              <a:t>Apache Foundation</a:t>
            </a:r>
            <a:r>
              <a:rPr lang="pt-BR" sz="1200" b="0" i="0" kern="1200" dirty="0" smtClean="0">
                <a:solidFill>
                  <a:schemeClr val="tx1"/>
                </a:solidFill>
                <a:effectLst/>
                <a:latin typeface="+mn-lt"/>
                <a:ea typeface="+mn-ea"/>
                <a:cs typeface="+mn-cs"/>
              </a:rPr>
              <a:t> como uma incubadora de projeto, em setembro de 2011.</a:t>
            </a:r>
            <a:r>
              <a:rPr lang="pt-BR" sz="1200" b="0" i="0" u="none" strike="noStrike" kern="1200" baseline="30000" dirty="0" smtClean="0">
                <a:solidFill>
                  <a:schemeClr val="tx1"/>
                </a:solidFill>
                <a:effectLst/>
                <a:latin typeface="+mn-lt"/>
                <a:ea typeface="+mn-ea"/>
                <a:cs typeface="+mn-cs"/>
                <a:hlinkClick r:id="rId6"/>
              </a:rPr>
              <a:t>[3]</a:t>
            </a:r>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Em Março 21, 2012, </a:t>
            </a:r>
            <a:r>
              <a:rPr lang="pt-BR" sz="1200" b="0" i="0" kern="1200" dirty="0" err="1" smtClean="0">
                <a:solidFill>
                  <a:schemeClr val="tx1"/>
                </a:solidFill>
                <a:effectLst/>
                <a:latin typeface="+mn-lt"/>
                <a:ea typeface="+mn-ea"/>
                <a:cs typeface="+mn-cs"/>
              </a:rPr>
              <a:t>Accumulo</a:t>
            </a:r>
            <a:r>
              <a:rPr lang="pt-BR" sz="1200" b="0" i="0" kern="1200" dirty="0" smtClean="0">
                <a:solidFill>
                  <a:schemeClr val="tx1"/>
                </a:solidFill>
                <a:effectLst/>
                <a:latin typeface="+mn-lt"/>
                <a:ea typeface="+mn-ea"/>
                <a:cs typeface="+mn-cs"/>
              </a:rPr>
              <a:t> se formou a partir da incubação na Apache, tornando-o um projeto de nível superior.</a:t>
            </a:r>
            <a:r>
              <a:rPr lang="pt-BR" sz="1200" b="0" i="0" u="none" strike="noStrike" kern="1200" baseline="30000" dirty="0" smtClean="0">
                <a:solidFill>
                  <a:schemeClr val="tx1"/>
                </a:solidFill>
                <a:effectLst/>
                <a:latin typeface="+mn-lt"/>
                <a:ea typeface="+mn-ea"/>
                <a:cs typeface="+mn-cs"/>
                <a:hlinkClick r:id="rId7"/>
              </a:rPr>
              <a:t>[4]</a:t>
            </a:r>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endParaRPr lang="pt-BR" sz="1200" b="0" i="0" kern="1200" dirty="0" smtClean="0">
              <a:solidFill>
                <a:schemeClr val="tx1"/>
              </a:solidFill>
              <a:effectLst/>
              <a:latin typeface="+mn-lt"/>
              <a:ea typeface="+mn-ea"/>
              <a:cs typeface="+mn-cs"/>
            </a:endParaRPr>
          </a:p>
          <a:p>
            <a:endParaRPr lang="en-GB" b="0" baseline="0" dirty="0" smtClean="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10"/>
          </p:nvPr>
        </p:nvSpPr>
        <p:spPr/>
        <p:txBody>
          <a:bodyPr/>
          <a:lstStyle/>
          <a:p>
            <a:fld id="{5D958377-8945-4A29-AA61-C5A798FE2322}" type="slidenum">
              <a:rPr lang="en-GB" smtClean="0"/>
              <a:t>10</a:t>
            </a:fld>
            <a:endParaRPr lang="en-GB"/>
          </a:p>
        </p:txBody>
      </p:sp>
    </p:spTree>
    <p:extLst>
      <p:ext uri="{BB962C8B-B14F-4D97-AF65-F5344CB8AC3E}">
        <p14:creationId xmlns:p14="http://schemas.microsoft.com/office/powerpoint/2010/main" val="36947335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4.xml"/><Relationship Id="rId5" Type="http://schemas.openxmlformats.org/officeDocument/2006/relationships/image" Target="../media/image8.png"/><Relationship Id="rId4"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7CFC350-68B3-4D9B-8CA1-39EF445EA7B9}" type="datetime1">
              <a:rPr lang="en-GB" smtClean="0"/>
              <a:t>14/06/2018</a:t>
            </a:fld>
            <a:endParaRPr lang="en-GB" dirty="0"/>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0" y="0"/>
            <a:ext cx="6276088" cy="1671638"/>
          </a:xfrm>
          <a:prstGeom prst="rect">
            <a:avLst/>
          </a:prstGeom>
        </p:spPr>
      </p:pic>
      <p:pic>
        <p:nvPicPr>
          <p:cNvPr id="8" name="Imagem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23583" y="2157414"/>
            <a:ext cx="8192168" cy="4491815"/>
          </a:xfrm>
          <a:prstGeom prst="rect">
            <a:avLst/>
          </a:prstGeom>
        </p:spPr>
      </p:pic>
    </p:spTree>
    <p:extLst>
      <p:ext uri="{BB962C8B-B14F-4D97-AF65-F5344CB8AC3E}">
        <p14:creationId xmlns:p14="http://schemas.microsoft.com/office/powerpoint/2010/main" val="2307860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8378" y="755653"/>
            <a:ext cx="5087537" cy="6085415"/>
          </a:xfrm>
        </p:spPr>
        <p:txBody>
          <a:bodyPr anchor="ctr" anchorCtr="0"/>
          <a:lstStyle>
            <a:lvl1pPr marL="128588" indent="-128588">
              <a:lnSpc>
                <a:spcPct val="95000"/>
              </a:lnSpc>
              <a:spcBef>
                <a:spcPts val="0"/>
              </a:spcBef>
              <a:defRPr sz="2400">
                <a:solidFill>
                  <a:schemeClr val="accent1"/>
                </a:solidFill>
              </a:defRPr>
            </a:lvl1pPr>
            <a:lvl2pPr marL="128588" indent="-128588">
              <a:lnSpc>
                <a:spcPct val="95000"/>
              </a:lnSpc>
              <a:spcBef>
                <a:spcPts val="0"/>
              </a:spcBef>
              <a:buNone/>
              <a:defRPr sz="2400" b="0">
                <a:solidFill>
                  <a:schemeClr val="accent1"/>
                </a:solidFill>
              </a:defRPr>
            </a:lvl2pPr>
            <a:lvl3pPr marL="128588" indent="-128588">
              <a:lnSpc>
                <a:spcPct val="95000"/>
              </a:lnSpc>
              <a:spcBef>
                <a:spcPts val="0"/>
              </a:spcBef>
              <a:buNone/>
              <a:defRPr sz="2400" b="0">
                <a:solidFill>
                  <a:schemeClr val="accent1"/>
                </a:solidFill>
              </a:defRPr>
            </a:lvl3pPr>
            <a:lvl4pPr marL="128588" indent="-128588">
              <a:lnSpc>
                <a:spcPct val="95000"/>
              </a:lnSpc>
              <a:spcBef>
                <a:spcPts val="0"/>
              </a:spcBef>
              <a:buNone/>
              <a:defRPr sz="2400" b="0">
                <a:solidFill>
                  <a:schemeClr val="accent1"/>
                </a:solidFill>
              </a:defRPr>
            </a:lvl4pPr>
            <a:lvl5pPr marL="128588" indent="-128588">
              <a:lnSpc>
                <a:spcPct val="95000"/>
              </a:lnSpc>
              <a:spcBef>
                <a:spcPts val="0"/>
              </a:spcBef>
              <a:buNone/>
              <a:defRPr sz="2400" b="0">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10"/>
          </p:nvPr>
        </p:nvSpPr>
        <p:spPr/>
        <p:txBody>
          <a:bodyPr/>
          <a:lstStyle/>
          <a:p>
            <a:fld id="{F7E5BCC6-5798-4E71-A2FE-CE7E613A2AA9}"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6" name="Picture Placeholder 9"/>
          <p:cNvSpPr>
            <a:spLocks noGrp="1"/>
          </p:cNvSpPr>
          <p:nvPr>
            <p:ph type="pic" sz="quarter" idx="13"/>
          </p:nvPr>
        </p:nvSpPr>
        <p:spPr>
          <a:xfrm>
            <a:off x="-12879" y="-6765"/>
            <a:ext cx="5762927" cy="7666788"/>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3194517 w 5758165"/>
              <a:gd name="connsiteY7" fmla="*/ 5763339 h 5763339"/>
              <a:gd name="connsiteX8" fmla="*/ 2048885 w 5758165"/>
              <a:gd name="connsiteY8" fmla="*/ 5749051 h 5763339"/>
              <a:gd name="connsiteX9" fmla="*/ 6743 w 5758165"/>
              <a:gd name="connsiteY9" fmla="*/ 5750091 h 5763339"/>
              <a:gd name="connsiteX10" fmla="*/ 4350 w 5758165"/>
              <a:gd name="connsiteY10" fmla="*/ 3704516 h 5763339"/>
              <a:gd name="connsiteX11" fmla="*/ 4350 w 5758165"/>
              <a:gd name="connsiteY11" fmla="*/ 2044535 h 5763339"/>
              <a:gd name="connsiteX0" fmla="*/ 4350 w 5772452"/>
              <a:gd name="connsiteY0" fmla="*/ 2044535 h 5763339"/>
              <a:gd name="connsiteX1" fmla="*/ 0 w 5772452"/>
              <a:gd name="connsiteY1" fmla="*/ 1284 h 5763339"/>
              <a:gd name="connsiteX2" fmla="*/ 2048885 w 5772452"/>
              <a:gd name="connsiteY2" fmla="*/ 0 h 5763339"/>
              <a:gd name="connsiteX3" fmla="*/ 3708867 w 5772452"/>
              <a:gd name="connsiteY3" fmla="*/ 0 h 5763339"/>
              <a:gd name="connsiteX4" fmla="*/ 5758165 w 5772452"/>
              <a:gd name="connsiteY4" fmla="*/ 311 h 5763339"/>
              <a:gd name="connsiteX5" fmla="*/ 5753402 w 5772452"/>
              <a:gd name="connsiteY5" fmla="*/ 2044535 h 5763339"/>
              <a:gd name="connsiteX6" fmla="*/ 5772452 w 5772452"/>
              <a:gd name="connsiteY6" fmla="*/ 3890254 h 5763339"/>
              <a:gd name="connsiteX7" fmla="*/ 3194517 w 5772452"/>
              <a:gd name="connsiteY7" fmla="*/ 5763339 h 5763339"/>
              <a:gd name="connsiteX8" fmla="*/ 2048885 w 5772452"/>
              <a:gd name="connsiteY8" fmla="*/ 5749051 h 5763339"/>
              <a:gd name="connsiteX9" fmla="*/ 6743 w 5772452"/>
              <a:gd name="connsiteY9" fmla="*/ 5750091 h 5763339"/>
              <a:gd name="connsiteX10" fmla="*/ 4350 w 5772452"/>
              <a:gd name="connsiteY10" fmla="*/ 3704516 h 5763339"/>
              <a:gd name="connsiteX11" fmla="*/ 4350 w 5772452"/>
              <a:gd name="connsiteY11" fmla="*/ 2044535 h 5763339"/>
              <a:gd name="connsiteX0" fmla="*/ 4350 w 5762927"/>
              <a:gd name="connsiteY0" fmla="*/ 2044535 h 5763339"/>
              <a:gd name="connsiteX1" fmla="*/ 0 w 5762927"/>
              <a:gd name="connsiteY1" fmla="*/ 1284 h 5763339"/>
              <a:gd name="connsiteX2" fmla="*/ 2048885 w 5762927"/>
              <a:gd name="connsiteY2" fmla="*/ 0 h 5763339"/>
              <a:gd name="connsiteX3" fmla="*/ 3708867 w 5762927"/>
              <a:gd name="connsiteY3" fmla="*/ 0 h 5763339"/>
              <a:gd name="connsiteX4" fmla="*/ 5758165 w 5762927"/>
              <a:gd name="connsiteY4" fmla="*/ 311 h 5763339"/>
              <a:gd name="connsiteX5" fmla="*/ 5753402 w 5762927"/>
              <a:gd name="connsiteY5" fmla="*/ 2044535 h 5763339"/>
              <a:gd name="connsiteX6" fmla="*/ 5762927 w 5762927"/>
              <a:gd name="connsiteY6" fmla="*/ 3883111 h 5763339"/>
              <a:gd name="connsiteX7" fmla="*/ 3194517 w 5762927"/>
              <a:gd name="connsiteY7" fmla="*/ 5763339 h 5763339"/>
              <a:gd name="connsiteX8" fmla="*/ 2048885 w 5762927"/>
              <a:gd name="connsiteY8" fmla="*/ 5749051 h 5763339"/>
              <a:gd name="connsiteX9" fmla="*/ 6743 w 5762927"/>
              <a:gd name="connsiteY9" fmla="*/ 5750091 h 5763339"/>
              <a:gd name="connsiteX10" fmla="*/ 4350 w 5762927"/>
              <a:gd name="connsiteY10" fmla="*/ 3704516 h 5763339"/>
              <a:gd name="connsiteX11" fmla="*/ 4350 w 5762927"/>
              <a:gd name="connsiteY11" fmla="*/ 2044535 h 5763339"/>
              <a:gd name="connsiteX0" fmla="*/ 4350 w 5762927"/>
              <a:gd name="connsiteY0" fmla="*/ 2044535 h 5750091"/>
              <a:gd name="connsiteX1" fmla="*/ 0 w 5762927"/>
              <a:gd name="connsiteY1" fmla="*/ 1284 h 5750091"/>
              <a:gd name="connsiteX2" fmla="*/ 2048885 w 5762927"/>
              <a:gd name="connsiteY2" fmla="*/ 0 h 5750091"/>
              <a:gd name="connsiteX3" fmla="*/ 3708867 w 5762927"/>
              <a:gd name="connsiteY3" fmla="*/ 0 h 5750091"/>
              <a:gd name="connsiteX4" fmla="*/ 5758165 w 5762927"/>
              <a:gd name="connsiteY4" fmla="*/ 311 h 5750091"/>
              <a:gd name="connsiteX5" fmla="*/ 5753402 w 5762927"/>
              <a:gd name="connsiteY5" fmla="*/ 2044535 h 5750091"/>
              <a:gd name="connsiteX6" fmla="*/ 5762927 w 5762927"/>
              <a:gd name="connsiteY6" fmla="*/ 3883111 h 5750091"/>
              <a:gd name="connsiteX7" fmla="*/ 3270717 w 5762927"/>
              <a:gd name="connsiteY7" fmla="*/ 5741908 h 5750091"/>
              <a:gd name="connsiteX8" fmla="*/ 2048885 w 5762927"/>
              <a:gd name="connsiteY8" fmla="*/ 5749051 h 5750091"/>
              <a:gd name="connsiteX9" fmla="*/ 6743 w 5762927"/>
              <a:gd name="connsiteY9" fmla="*/ 5750091 h 5750091"/>
              <a:gd name="connsiteX10" fmla="*/ 4350 w 5762927"/>
              <a:gd name="connsiteY10" fmla="*/ 3704516 h 5750091"/>
              <a:gd name="connsiteX11" fmla="*/ 4350 w 5762927"/>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2927" h="5750091">
                <a:moveTo>
                  <a:pt x="4350" y="2044535"/>
                </a:moveTo>
                <a:lnTo>
                  <a:pt x="0" y="1284"/>
                </a:lnTo>
                <a:lnTo>
                  <a:pt x="2048885" y="0"/>
                </a:lnTo>
                <a:lnTo>
                  <a:pt x="3708867" y="0"/>
                </a:lnTo>
                <a:lnTo>
                  <a:pt x="5758165" y="311"/>
                </a:lnTo>
                <a:cubicBezTo>
                  <a:pt x="5757371" y="679338"/>
                  <a:pt x="5754196" y="1365508"/>
                  <a:pt x="5753402" y="2044535"/>
                </a:cubicBezTo>
                <a:lnTo>
                  <a:pt x="5762927" y="3883111"/>
                </a:lnTo>
                <a:cubicBezTo>
                  <a:pt x="5762927" y="5012277"/>
                  <a:pt x="4399883" y="5741908"/>
                  <a:pt x="3270717" y="5741908"/>
                </a:cubicBezTo>
                <a:lnTo>
                  <a:pt x="2048885" y="5749051"/>
                </a:lnTo>
                <a:lnTo>
                  <a:pt x="6743" y="5750091"/>
                </a:lnTo>
                <a:cubicBezTo>
                  <a:pt x="6739" y="5072201"/>
                  <a:pt x="4354" y="4382406"/>
                  <a:pt x="4350" y="3704516"/>
                </a:cubicBezTo>
                <a:lnTo>
                  <a:pt x="4350" y="2044535"/>
                </a:lnTo>
                <a:close/>
              </a:path>
            </a:pathLst>
          </a:custGeom>
          <a:noFill/>
        </p:spPr>
        <p:txBody>
          <a:bodyPr/>
          <a:lstStyle/>
          <a:p>
            <a:r>
              <a:rPr lang="en-US" smtClean="0"/>
              <a:t>Drag picture to placeholder or click icon to add</a:t>
            </a:r>
            <a:endParaRPr lang="en-GB"/>
          </a:p>
        </p:txBody>
      </p:sp>
    </p:spTree>
    <p:extLst>
      <p:ext uri="{BB962C8B-B14F-4D97-AF65-F5344CB8AC3E}">
        <p14:creationId xmlns:p14="http://schemas.microsoft.com/office/powerpoint/2010/main" val="1648884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15" name="Picture Placeholder 14"/>
          <p:cNvSpPr>
            <a:spLocks noGrp="1" noChangeAspect="1"/>
          </p:cNvSpPr>
          <p:nvPr>
            <p:ph type="pic" sz="quarter" idx="12"/>
          </p:nvPr>
        </p:nvSpPr>
        <p:spPr>
          <a:xfrm>
            <a:off x="-1" y="-3176"/>
            <a:ext cx="11744428" cy="7707600"/>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483623 w 11831643"/>
              <a:gd name="connsiteY0" fmla="*/ 86592 h 5846592"/>
              <a:gd name="connsiteX1" fmla="*/ 11831643 w 11831643"/>
              <a:gd name="connsiteY1" fmla="*/ 86592 h 5846592"/>
              <a:gd name="connsiteX2" fmla="*/ 11831643 w 11831643"/>
              <a:gd name="connsiteY2" fmla="*/ 86592 h 5846592"/>
              <a:gd name="connsiteX3" fmla="*/ 11831643 w 11831643"/>
              <a:gd name="connsiteY3" fmla="*/ 4448698 h 5846592"/>
              <a:gd name="connsiteX4" fmla="*/ 10433749 w 11831643"/>
              <a:gd name="connsiteY4" fmla="*/ 5846592 h 5846592"/>
              <a:gd name="connsiteX5" fmla="*/ 85729 w 11831643"/>
              <a:gd name="connsiteY5" fmla="*/ 5846592 h 5846592"/>
              <a:gd name="connsiteX6" fmla="*/ 85729 w 11831643"/>
              <a:gd name="connsiteY6" fmla="*/ 5846592 h 5846592"/>
              <a:gd name="connsiteX7" fmla="*/ 85729 w 11831643"/>
              <a:gd name="connsiteY7" fmla="*/ 1484486 h 5846592"/>
              <a:gd name="connsiteX8" fmla="*/ 90493 w 11831643"/>
              <a:gd name="connsiteY8" fmla="*/ 91355 h 5846592"/>
              <a:gd name="connsiteX9" fmla="*/ 1483623 w 11831643"/>
              <a:gd name="connsiteY9" fmla="*/ 86592 h 5846592"/>
              <a:gd name="connsiteX0" fmla="*/ 1483623 w 11831643"/>
              <a:gd name="connsiteY0" fmla="*/ 0 h 5760000"/>
              <a:gd name="connsiteX1" fmla="*/ 11831643 w 11831643"/>
              <a:gd name="connsiteY1" fmla="*/ 0 h 5760000"/>
              <a:gd name="connsiteX2" fmla="*/ 11831643 w 11831643"/>
              <a:gd name="connsiteY2" fmla="*/ 0 h 5760000"/>
              <a:gd name="connsiteX3" fmla="*/ 11831643 w 11831643"/>
              <a:gd name="connsiteY3" fmla="*/ 4362106 h 5760000"/>
              <a:gd name="connsiteX4" fmla="*/ 10433749 w 11831643"/>
              <a:gd name="connsiteY4" fmla="*/ 5760000 h 5760000"/>
              <a:gd name="connsiteX5" fmla="*/ 85729 w 11831643"/>
              <a:gd name="connsiteY5" fmla="*/ 5760000 h 5760000"/>
              <a:gd name="connsiteX6" fmla="*/ 85729 w 11831643"/>
              <a:gd name="connsiteY6" fmla="*/ 5760000 h 5760000"/>
              <a:gd name="connsiteX7" fmla="*/ 85729 w 11831643"/>
              <a:gd name="connsiteY7" fmla="*/ 1397894 h 5760000"/>
              <a:gd name="connsiteX8" fmla="*/ 90493 w 11831643"/>
              <a:gd name="connsiteY8" fmla="*/ 4763 h 5760000"/>
              <a:gd name="connsiteX9" fmla="*/ 1483623 w 11831643"/>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764 w 11745914"/>
              <a:gd name="connsiteY8" fmla="*/ 4763 h 5760000"/>
              <a:gd name="connsiteX9" fmla="*/ 1397894 w 11745914"/>
              <a:gd name="connsiteY9" fmla="*/ 0 h 5760000"/>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436448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244043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smtClean="0"/>
              <a:t>Drag picture to placeholder or click icon to add</a:t>
            </a:r>
            <a:endParaRPr lang="en-GB" dirty="0"/>
          </a:p>
        </p:txBody>
      </p:sp>
      <p:sp>
        <p:nvSpPr>
          <p:cNvPr id="2" name="Title 1"/>
          <p:cNvSpPr>
            <a:spLocks noGrp="1"/>
          </p:cNvSpPr>
          <p:nvPr>
            <p:ph type="title"/>
          </p:nvPr>
        </p:nvSpPr>
        <p:spPr>
          <a:xfrm>
            <a:off x="467999" y="704045"/>
            <a:ext cx="9366564" cy="1343571"/>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09921B7E-C586-48AF-B80B-1FE77C6D6BDA}"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Tree>
    <p:extLst>
      <p:ext uri="{BB962C8B-B14F-4D97-AF65-F5344CB8AC3E}">
        <p14:creationId xmlns:p14="http://schemas.microsoft.com/office/powerpoint/2010/main" val="2681657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Title, Text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1725" y="2696633"/>
            <a:ext cx="5564188" cy="48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3550" y="704045"/>
            <a:ext cx="9371013" cy="1343571"/>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29A33BFC-D835-4594-970E-75DD40C74E78}"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7" name="Picture Placeholder 9"/>
          <p:cNvSpPr>
            <a:spLocks noGrp="1"/>
          </p:cNvSpPr>
          <p:nvPr>
            <p:ph type="pic" sz="quarter" idx="12"/>
          </p:nvPr>
        </p:nvSpPr>
        <p:spPr>
          <a:xfrm>
            <a:off x="463550" y="2705432"/>
            <a:ext cx="4791202" cy="4791201"/>
          </a:xfrm>
          <a:prstGeom prst="roundRect">
            <a:avLst>
              <a:gd name="adj" fmla="val 25482"/>
            </a:avLst>
          </a:prstGeom>
        </p:spPr>
        <p:txBody>
          <a:bodyPr/>
          <a:lstStyle/>
          <a:p>
            <a:r>
              <a:rPr lang="en-US" smtClean="0"/>
              <a:t>Drag picture to placeholder or click icon to add</a:t>
            </a:r>
            <a:endParaRPr lang="en-GB"/>
          </a:p>
        </p:txBody>
      </p:sp>
    </p:spTree>
    <p:extLst>
      <p:ext uri="{BB962C8B-B14F-4D97-AF65-F5344CB8AC3E}">
        <p14:creationId xmlns:p14="http://schemas.microsoft.com/office/powerpoint/2010/main" val="31779950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Image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550" y="2696633"/>
            <a:ext cx="5564188" cy="48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74662" y="704045"/>
            <a:ext cx="9359902" cy="1343571"/>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14E80D61-665E-4160-815A-0DAA34B55424}"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7" name="Picture Placeholder 9"/>
          <p:cNvSpPr>
            <a:spLocks noGrp="1"/>
          </p:cNvSpPr>
          <p:nvPr>
            <p:ph type="pic" sz="quarter" idx="12"/>
          </p:nvPr>
        </p:nvSpPr>
        <p:spPr>
          <a:xfrm>
            <a:off x="6954711" y="2705432"/>
            <a:ext cx="4791202" cy="4791201"/>
          </a:xfrm>
          <a:prstGeom prst="roundRect">
            <a:avLst>
              <a:gd name="adj" fmla="val 25482"/>
            </a:avLst>
          </a:prstGeom>
        </p:spPr>
        <p:txBody>
          <a:bodyPr/>
          <a:lstStyle/>
          <a:p>
            <a:r>
              <a:rPr lang="en-US" smtClean="0"/>
              <a:t>Drag picture to placeholder or click icon to add</a:t>
            </a:r>
            <a:endParaRPr lang="en-GB"/>
          </a:p>
        </p:txBody>
      </p:sp>
    </p:spTree>
    <p:extLst>
      <p:ext uri="{BB962C8B-B14F-4D97-AF65-F5344CB8AC3E}">
        <p14:creationId xmlns:p14="http://schemas.microsoft.com/office/powerpoint/2010/main" val="2842419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ECF0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99" y="2268000"/>
            <a:ext cx="9366564" cy="4800000"/>
          </a:xfrm>
        </p:spPr>
        <p:txBody>
          <a:bodyPr/>
          <a:lstStyle>
            <a:lvl1pPr>
              <a:defRPr sz="4000"/>
            </a:lvl1p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3BBF3324-8DAB-46B2-BBB3-5CECC7CDADCE}"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0" y="0"/>
            <a:ext cx="6276088" cy="1671638"/>
          </a:xfrm>
          <a:prstGeom prst="rect">
            <a:avLst/>
          </a:prstGeom>
        </p:spPr>
      </p:pic>
    </p:spTree>
    <p:extLst>
      <p:ext uri="{BB962C8B-B14F-4D97-AF65-F5344CB8AC3E}">
        <p14:creationId xmlns:p14="http://schemas.microsoft.com/office/powerpoint/2010/main" val="2396193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7999" y="704045"/>
            <a:ext cx="9366564" cy="1343571"/>
          </a:xfrm>
        </p:spPr>
        <p:txBody>
          <a:bodyPr/>
          <a:lstStyle/>
          <a:p>
            <a:r>
              <a:rPr lang="en-US" smtClean="0"/>
              <a:t>Click to edit Master title style</a:t>
            </a:r>
            <a:endParaRPr lang="en-GB" dirty="0"/>
          </a:p>
        </p:txBody>
      </p:sp>
      <p:sp>
        <p:nvSpPr>
          <p:cNvPr id="3" name="Date Placeholder 2"/>
          <p:cNvSpPr>
            <a:spLocks noGrp="1"/>
          </p:cNvSpPr>
          <p:nvPr>
            <p:ph type="dt" sz="half" idx="10"/>
          </p:nvPr>
        </p:nvSpPr>
        <p:spPr/>
        <p:txBody>
          <a:bodyPr/>
          <a:lstStyle/>
          <a:p>
            <a:fld id="{BC9D2C8A-B1EA-44DB-A93F-730EDD38820E}" type="datetime1">
              <a:rPr lang="en-GB" smtClean="0"/>
              <a:t>14/06/2018</a:t>
            </a:fld>
            <a:endParaRPr lang="en-GB"/>
          </a:p>
        </p:txBody>
      </p:sp>
      <p:sp>
        <p:nvSpPr>
          <p:cNvPr id="4" name="Footer Placeholder 3"/>
          <p:cNvSpPr>
            <a:spLocks noGrp="1"/>
          </p:cNvSpPr>
          <p:nvPr>
            <p:ph type="ftr" sz="quarter" idx="11"/>
          </p:nvPr>
        </p:nvSpPr>
        <p:spPr/>
        <p:txBody>
          <a:bodyPr/>
          <a:lstStyle/>
          <a:p>
            <a:r>
              <a:rPr lang="en-GB" smtClean="0"/>
              <a:t>Private and confidential     Big Data, Hadoop e outros Bichos </a:t>
            </a:r>
            <a:endParaRPr lang="en-GB"/>
          </a:p>
        </p:txBody>
      </p:sp>
    </p:spTree>
    <p:extLst>
      <p:ext uri="{BB962C8B-B14F-4D97-AF65-F5344CB8AC3E}">
        <p14:creationId xmlns:p14="http://schemas.microsoft.com/office/powerpoint/2010/main" val="3961985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DFEF57-0B47-463A-A675-0DB151CAE51A}" type="datetime1">
              <a:rPr lang="en-GB" smtClean="0"/>
              <a:t>14/06/2018</a:t>
            </a:fld>
            <a:endParaRPr lang="en-GB"/>
          </a:p>
        </p:txBody>
      </p:sp>
      <p:sp>
        <p:nvSpPr>
          <p:cNvPr id="3" name="Footer Placeholder 2"/>
          <p:cNvSpPr>
            <a:spLocks noGrp="1"/>
          </p:cNvSpPr>
          <p:nvPr>
            <p:ph type="ftr" sz="quarter" idx="11"/>
          </p:nvPr>
        </p:nvSpPr>
        <p:spPr/>
        <p:txBody>
          <a:bodyPr/>
          <a:lstStyle/>
          <a:p>
            <a:r>
              <a:rPr lang="en-GB" smtClean="0"/>
              <a:t>Private and confidential     Big Data, Hadoop e outros Bichos </a:t>
            </a:r>
            <a:endParaRPr lang="en-GB" dirty="0"/>
          </a:p>
        </p:txBody>
      </p:sp>
    </p:spTree>
    <p:extLst>
      <p:ext uri="{BB962C8B-B14F-4D97-AF65-F5344CB8AC3E}">
        <p14:creationId xmlns:p14="http://schemas.microsoft.com/office/powerpoint/2010/main" val="1485521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999EAE1-C563-4244-88B7-CAD4BE5F2EF1}" type="datetime1">
              <a:rPr lang="en-GB" smtClean="0"/>
              <a:t>14/06/2018</a:t>
            </a:fld>
            <a:endParaRPr lang="en-GB" dirty="0"/>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0" y="0"/>
            <a:ext cx="6276088" cy="1671638"/>
          </a:xfrm>
          <a:prstGeom prst="rect">
            <a:avLst/>
          </a:prstGeom>
        </p:spPr>
      </p:pic>
      <p:pic>
        <p:nvPicPr>
          <p:cNvPr id="8" name="Imagem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23583" y="2157414"/>
            <a:ext cx="8192168" cy="4491815"/>
          </a:xfrm>
          <a:prstGeom prst="rect">
            <a:avLst/>
          </a:prstGeom>
        </p:spPr>
      </p:pic>
      <p:pic>
        <p:nvPicPr>
          <p:cNvPr id="6" name="Imagem 5"/>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333572" y="514407"/>
            <a:ext cx="412341" cy="448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03143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Background Image Fi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1" y="2268000"/>
            <a:ext cx="9366563" cy="1013139"/>
          </a:xfrm>
        </p:spPr>
        <p:txBody>
          <a:bodyPr anchor="t" anchorCtr="0"/>
          <a:lstStyle>
            <a:lvl1pPr algn="l">
              <a:lnSpc>
                <a:spcPct val="90000"/>
              </a:lnSpc>
              <a:defRPr sz="4000"/>
            </a:lvl1pPr>
          </a:lstStyle>
          <a:p>
            <a:r>
              <a:rPr lang="en-US" smtClean="0"/>
              <a:t>Click to edit Master title style</a:t>
            </a:r>
            <a:endParaRPr lang="en-GB" dirty="0"/>
          </a:p>
        </p:txBody>
      </p:sp>
      <p:sp>
        <p:nvSpPr>
          <p:cNvPr id="3" name="Subtitle 2"/>
          <p:cNvSpPr>
            <a:spLocks noGrp="1"/>
          </p:cNvSpPr>
          <p:nvPr>
            <p:ph type="subTitle" idx="1"/>
          </p:nvPr>
        </p:nvSpPr>
        <p:spPr>
          <a:xfrm>
            <a:off x="468001" y="3520225"/>
            <a:ext cx="9366563" cy="3120000"/>
          </a:xfrm>
        </p:spPr>
        <p:txBody>
          <a:bodyPr anchor="t" anchorCtr="0"/>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dirty="0"/>
          </a:p>
        </p:txBody>
      </p:sp>
      <p:sp>
        <p:nvSpPr>
          <p:cNvPr id="4" name="Date Placeholder 3"/>
          <p:cNvSpPr>
            <a:spLocks noGrp="1"/>
          </p:cNvSpPr>
          <p:nvPr>
            <p:ph type="dt" sz="half" idx="10"/>
          </p:nvPr>
        </p:nvSpPr>
        <p:spPr/>
        <p:txBody>
          <a:bodyPr/>
          <a:lstStyle/>
          <a:p>
            <a:fld id="{55A2C128-8E05-4B69-BFD7-587910CD42AF}" type="datetime1">
              <a:rPr lang="en-GB" smtClean="0"/>
              <a:t>14/06/2018</a:t>
            </a:fld>
            <a:endParaRPr lang="en-GB" dirty="0"/>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dirty="0"/>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p:blipFill>
        <p:spPr>
          <a:xfrm>
            <a:off x="0" y="0"/>
            <a:ext cx="6276088" cy="1671638"/>
          </a:xfrm>
          <a:prstGeom prst="rect">
            <a:avLst/>
          </a:prstGeom>
        </p:spPr>
      </p:pic>
      <p:pic>
        <p:nvPicPr>
          <p:cNvPr id="13" name="Imagem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84318" y="7182172"/>
            <a:ext cx="3163433" cy="1734529"/>
          </a:xfrm>
          <a:prstGeom prst="rect">
            <a:avLst/>
          </a:prstGeom>
        </p:spPr>
      </p:pic>
      <p:pic>
        <p:nvPicPr>
          <p:cNvPr id="8" name="Imagem 7"/>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1333572" y="514407"/>
            <a:ext cx="412341" cy="448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38752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1" y="2268000"/>
            <a:ext cx="9366563" cy="1013139"/>
          </a:xfrm>
        </p:spPr>
        <p:txBody>
          <a:bodyPr anchor="t" anchorCtr="0"/>
          <a:lstStyle>
            <a:lvl1pPr algn="l">
              <a:lnSpc>
                <a:spcPct val="90000"/>
              </a:lnSpc>
              <a:defRPr sz="4000"/>
            </a:lvl1pPr>
          </a:lstStyle>
          <a:p>
            <a:r>
              <a:rPr lang="en-US" smtClean="0"/>
              <a:t>Click to edit Master title style</a:t>
            </a:r>
            <a:endParaRPr lang="en-GB" dirty="0"/>
          </a:p>
        </p:txBody>
      </p:sp>
      <p:sp>
        <p:nvSpPr>
          <p:cNvPr id="3" name="Subtitle 2"/>
          <p:cNvSpPr>
            <a:spLocks noGrp="1"/>
          </p:cNvSpPr>
          <p:nvPr>
            <p:ph type="subTitle" idx="1"/>
          </p:nvPr>
        </p:nvSpPr>
        <p:spPr>
          <a:xfrm>
            <a:off x="468001" y="3520225"/>
            <a:ext cx="9366563" cy="3120000"/>
          </a:xfrm>
        </p:spPr>
        <p:txBody>
          <a:bodyPr anchor="t" anchorCtr="0"/>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dirty="0"/>
          </a:p>
        </p:txBody>
      </p:sp>
      <p:sp>
        <p:nvSpPr>
          <p:cNvPr id="4" name="Date Placeholder 3"/>
          <p:cNvSpPr>
            <a:spLocks noGrp="1"/>
          </p:cNvSpPr>
          <p:nvPr>
            <p:ph type="dt" sz="half" idx="10"/>
          </p:nvPr>
        </p:nvSpPr>
        <p:spPr/>
        <p:txBody>
          <a:bodyPr/>
          <a:lstStyle/>
          <a:p>
            <a:fld id="{71C2A5E0-B6E9-4966-B9FC-4B0D0BE0E8F6}" type="datetime1">
              <a:rPr lang="en-GB" smtClean="0"/>
              <a:t>14/06/2018</a:t>
            </a:fld>
            <a:endParaRPr lang="en-GB" dirty="0"/>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0" y="0"/>
            <a:ext cx="6276088" cy="1671638"/>
          </a:xfrm>
          <a:prstGeom prst="rect">
            <a:avLst/>
          </a:prstGeom>
        </p:spPr>
      </p:pic>
      <p:pic>
        <p:nvPicPr>
          <p:cNvPr id="11" name="Imagem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84318" y="7182172"/>
            <a:ext cx="3163433" cy="1734529"/>
          </a:xfrm>
          <a:prstGeom prst="rect">
            <a:avLst/>
          </a:prstGeom>
        </p:spPr>
      </p:pic>
      <p:pic>
        <p:nvPicPr>
          <p:cNvPr id="8" name="Imagem 7"/>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333572" y="514407"/>
            <a:ext cx="412341" cy="448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476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Background Image Fi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1" y="2268000"/>
            <a:ext cx="9366563" cy="1013139"/>
          </a:xfrm>
        </p:spPr>
        <p:txBody>
          <a:bodyPr anchor="t" anchorCtr="0"/>
          <a:lstStyle>
            <a:lvl1pPr algn="l">
              <a:lnSpc>
                <a:spcPct val="90000"/>
              </a:lnSpc>
              <a:defRPr sz="4000"/>
            </a:lvl1pPr>
          </a:lstStyle>
          <a:p>
            <a:r>
              <a:rPr lang="en-US" smtClean="0"/>
              <a:t>Click to edit Master title style</a:t>
            </a:r>
            <a:endParaRPr lang="en-GB" dirty="0"/>
          </a:p>
        </p:txBody>
      </p:sp>
      <p:sp>
        <p:nvSpPr>
          <p:cNvPr id="3" name="Subtitle 2"/>
          <p:cNvSpPr>
            <a:spLocks noGrp="1"/>
          </p:cNvSpPr>
          <p:nvPr>
            <p:ph type="subTitle" idx="1"/>
          </p:nvPr>
        </p:nvSpPr>
        <p:spPr>
          <a:xfrm>
            <a:off x="468001" y="3520225"/>
            <a:ext cx="9366563" cy="3120000"/>
          </a:xfrm>
        </p:spPr>
        <p:txBody>
          <a:bodyPr anchor="t" anchorCtr="0"/>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dirty="0"/>
          </a:p>
        </p:txBody>
      </p:sp>
      <p:sp>
        <p:nvSpPr>
          <p:cNvPr id="4" name="Date Placeholder 3"/>
          <p:cNvSpPr>
            <a:spLocks noGrp="1"/>
          </p:cNvSpPr>
          <p:nvPr>
            <p:ph type="dt" sz="half" idx="10"/>
          </p:nvPr>
        </p:nvSpPr>
        <p:spPr/>
        <p:txBody>
          <a:bodyPr/>
          <a:lstStyle/>
          <a:p>
            <a:fld id="{CBADDC04-EC79-4A2D-B95F-1CA58FC2FFE3}" type="datetime1">
              <a:rPr lang="en-GB" smtClean="0"/>
              <a:t>14/06/2018</a:t>
            </a:fld>
            <a:endParaRPr lang="en-GB" dirty="0"/>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dirty="0"/>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p:blipFill>
        <p:spPr>
          <a:xfrm>
            <a:off x="0" y="0"/>
            <a:ext cx="6276088" cy="1671638"/>
          </a:xfrm>
          <a:prstGeom prst="rect">
            <a:avLst/>
          </a:prstGeom>
        </p:spPr>
      </p:pic>
      <p:pic>
        <p:nvPicPr>
          <p:cNvPr id="13" name="Imagem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84318" y="7182172"/>
            <a:ext cx="3163433" cy="1734529"/>
          </a:xfrm>
          <a:prstGeom prst="rect">
            <a:avLst/>
          </a:prstGeom>
        </p:spPr>
      </p:pic>
    </p:spTree>
    <p:extLst>
      <p:ext uri="{BB962C8B-B14F-4D97-AF65-F5344CB8AC3E}">
        <p14:creationId xmlns:p14="http://schemas.microsoft.com/office/powerpoint/2010/main" val="31849173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CF0F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00" y="3518401"/>
            <a:ext cx="9366563" cy="3635833"/>
          </a:xfrm>
        </p:spPr>
        <p:txBody>
          <a:bodyPr/>
          <a:lstStyle>
            <a:lvl1pPr marL="269875" indent="-269875">
              <a:spcBef>
                <a:spcPts val="1600"/>
              </a:spcBef>
              <a:buFont typeface="+mj-lt"/>
              <a:buAutoNum type="arabicPeriod"/>
              <a:defRPr sz="1800" b="0"/>
            </a:lvl1pPr>
            <a:lvl2pPr marL="269875" indent="0">
              <a:buNone/>
              <a:defRPr sz="1800" b="0"/>
            </a:lvl2pPr>
            <a:lvl3pPr marL="269875" indent="0">
              <a:buNone/>
              <a:defRPr sz="1800" b="0"/>
            </a:lvl3pPr>
            <a:lvl4pPr marL="269875" indent="0">
              <a:buNone/>
              <a:defRPr sz="1800" b="0"/>
            </a:lvl4pPr>
            <a:lvl5pPr marL="269875" indent="0">
              <a:buNone/>
              <a:defRPr sz="18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7999" y="2268000"/>
            <a:ext cx="9366564" cy="1343571"/>
          </a:xfrm>
        </p:spPr>
        <p:txBody>
          <a:bodyPr/>
          <a:lstStyle>
            <a:lvl1pPr>
              <a:defRPr sz="4000"/>
            </a:lvl1p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20BD64B3-043A-4FA4-8C9C-C6641A3B4D72}"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0" y="0"/>
            <a:ext cx="6276088" cy="1671638"/>
          </a:xfrm>
          <a:prstGeom prst="rect">
            <a:avLst/>
          </a:prstGeom>
        </p:spPr>
      </p:pic>
    </p:spTree>
    <p:extLst>
      <p:ext uri="{BB962C8B-B14F-4D97-AF65-F5344CB8AC3E}">
        <p14:creationId xmlns:p14="http://schemas.microsoft.com/office/powerpoint/2010/main" val="40533230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00" y="2696633"/>
            <a:ext cx="9366563" cy="496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7999" y="704045"/>
            <a:ext cx="9366564" cy="1343571"/>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BF3874A3-90FF-47A9-B969-6E1C88B8ADDB}"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Tree>
    <p:extLst>
      <p:ext uri="{BB962C8B-B14F-4D97-AF65-F5344CB8AC3E}">
        <p14:creationId xmlns:p14="http://schemas.microsoft.com/office/powerpoint/2010/main" val="7894686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696633"/>
            <a:ext cx="5400000" cy="496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7999" y="704045"/>
            <a:ext cx="9366564" cy="1343571"/>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009EEDFC-37CA-4F63-ACD7-68BE30156B57}"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6" name="Content Placeholder 2"/>
          <p:cNvSpPr>
            <a:spLocks noGrp="1"/>
          </p:cNvSpPr>
          <p:nvPr>
            <p:ph idx="12"/>
          </p:nvPr>
        </p:nvSpPr>
        <p:spPr>
          <a:xfrm>
            <a:off x="6181726" y="2696633"/>
            <a:ext cx="5564188" cy="496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4263970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00" y="2696633"/>
            <a:ext cx="5570851" cy="496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8000" y="704045"/>
            <a:ext cx="5570851" cy="1343571"/>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1D25CB94-0AD6-4184-B8FA-5C48430A1AB2}"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9" name="Picture Placeholder 9"/>
          <p:cNvSpPr>
            <a:spLocks noGrp="1"/>
          </p:cNvSpPr>
          <p:nvPr>
            <p:ph type="pic" sz="quarter" idx="14"/>
          </p:nvPr>
        </p:nvSpPr>
        <p:spPr>
          <a:xfrm>
            <a:off x="6441540" y="-6764"/>
            <a:ext cx="5763340" cy="7674927"/>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5754005 w 5758165"/>
              <a:gd name="connsiteY7" fmla="*/ 5755222 h 5763339"/>
              <a:gd name="connsiteX8" fmla="*/ 3708867 w 5758165"/>
              <a:gd name="connsiteY8" fmla="*/ 5749051 h 5763339"/>
              <a:gd name="connsiteX9" fmla="*/ 2287010 w 5758165"/>
              <a:gd name="connsiteY9" fmla="*/ 5763339 h 5763339"/>
              <a:gd name="connsiteX10" fmla="*/ 4350 w 5758165"/>
              <a:gd name="connsiteY10" fmla="*/ 3704516 h 5763339"/>
              <a:gd name="connsiteX11" fmla="*/ 4350 w 5758165"/>
              <a:gd name="connsiteY11" fmla="*/ 2044535 h 5763339"/>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5754005 w 5758165"/>
              <a:gd name="connsiteY7" fmla="*/ 5755222 h 5763339"/>
              <a:gd name="connsiteX8" fmla="*/ 3708867 w 5758165"/>
              <a:gd name="connsiteY8" fmla="*/ 5749051 h 5763339"/>
              <a:gd name="connsiteX9" fmla="*/ 2287010 w 5758165"/>
              <a:gd name="connsiteY9" fmla="*/ 5763339 h 5763339"/>
              <a:gd name="connsiteX10" fmla="*/ 13875 w 5758165"/>
              <a:gd name="connsiteY10" fmla="*/ 3740235 h 5763339"/>
              <a:gd name="connsiteX11" fmla="*/ 4350 w 5758165"/>
              <a:gd name="connsiteY11" fmla="*/ 2044535 h 5763339"/>
              <a:gd name="connsiteX0" fmla="*/ 4350 w 5758165"/>
              <a:gd name="connsiteY0" fmla="*/ 2044535 h 5756195"/>
              <a:gd name="connsiteX1" fmla="*/ 0 w 5758165"/>
              <a:gd name="connsiteY1" fmla="*/ 1284 h 5756195"/>
              <a:gd name="connsiteX2" fmla="*/ 2048885 w 5758165"/>
              <a:gd name="connsiteY2" fmla="*/ 0 h 5756195"/>
              <a:gd name="connsiteX3" fmla="*/ 3708867 w 5758165"/>
              <a:gd name="connsiteY3" fmla="*/ 0 h 5756195"/>
              <a:gd name="connsiteX4" fmla="*/ 5758165 w 5758165"/>
              <a:gd name="connsiteY4" fmla="*/ 311 h 5756195"/>
              <a:gd name="connsiteX5" fmla="*/ 5753402 w 5758165"/>
              <a:gd name="connsiteY5" fmla="*/ 2044535 h 5756195"/>
              <a:gd name="connsiteX6" fmla="*/ 5753402 w 5758165"/>
              <a:gd name="connsiteY6" fmla="*/ 3704516 h 5756195"/>
              <a:gd name="connsiteX7" fmla="*/ 5754005 w 5758165"/>
              <a:gd name="connsiteY7" fmla="*/ 5755222 h 5756195"/>
              <a:gd name="connsiteX8" fmla="*/ 3708867 w 5758165"/>
              <a:gd name="connsiteY8" fmla="*/ 5749051 h 5756195"/>
              <a:gd name="connsiteX9" fmla="*/ 2372735 w 5758165"/>
              <a:gd name="connsiteY9" fmla="*/ 5756195 h 5756195"/>
              <a:gd name="connsiteX10" fmla="*/ 13875 w 5758165"/>
              <a:gd name="connsiteY10" fmla="*/ 3740235 h 5756195"/>
              <a:gd name="connsiteX11" fmla="*/ 4350 w 5758165"/>
              <a:gd name="connsiteY11" fmla="*/ 2044535 h 5756195"/>
              <a:gd name="connsiteX0" fmla="*/ 9525 w 5763340"/>
              <a:gd name="connsiteY0" fmla="*/ 2044535 h 5756195"/>
              <a:gd name="connsiteX1" fmla="*/ 5175 w 5763340"/>
              <a:gd name="connsiteY1" fmla="*/ 1284 h 5756195"/>
              <a:gd name="connsiteX2" fmla="*/ 2054060 w 5763340"/>
              <a:gd name="connsiteY2" fmla="*/ 0 h 5756195"/>
              <a:gd name="connsiteX3" fmla="*/ 3714042 w 5763340"/>
              <a:gd name="connsiteY3" fmla="*/ 0 h 5756195"/>
              <a:gd name="connsiteX4" fmla="*/ 5763340 w 5763340"/>
              <a:gd name="connsiteY4" fmla="*/ 311 h 5756195"/>
              <a:gd name="connsiteX5" fmla="*/ 5758577 w 5763340"/>
              <a:gd name="connsiteY5" fmla="*/ 2044535 h 5756195"/>
              <a:gd name="connsiteX6" fmla="*/ 5758577 w 5763340"/>
              <a:gd name="connsiteY6" fmla="*/ 3704516 h 5756195"/>
              <a:gd name="connsiteX7" fmla="*/ 5759180 w 5763340"/>
              <a:gd name="connsiteY7" fmla="*/ 5755222 h 5756195"/>
              <a:gd name="connsiteX8" fmla="*/ 3714042 w 5763340"/>
              <a:gd name="connsiteY8" fmla="*/ 5749051 h 5756195"/>
              <a:gd name="connsiteX9" fmla="*/ 2377910 w 5763340"/>
              <a:gd name="connsiteY9" fmla="*/ 5756195 h 5756195"/>
              <a:gd name="connsiteX10" fmla="*/ 0 w 5763340"/>
              <a:gd name="connsiteY10" fmla="*/ 3825960 h 5756195"/>
              <a:gd name="connsiteX11" fmla="*/ 9525 w 5763340"/>
              <a:gd name="connsiteY11" fmla="*/ 2044535 h 575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3340" h="5756195">
                <a:moveTo>
                  <a:pt x="9525" y="2044535"/>
                </a:moveTo>
                <a:lnTo>
                  <a:pt x="5175" y="1284"/>
                </a:lnTo>
                <a:lnTo>
                  <a:pt x="2054060" y="0"/>
                </a:lnTo>
                <a:lnTo>
                  <a:pt x="3714042" y="0"/>
                </a:lnTo>
                <a:lnTo>
                  <a:pt x="5763340" y="311"/>
                </a:lnTo>
                <a:cubicBezTo>
                  <a:pt x="5762546" y="679338"/>
                  <a:pt x="5759371" y="1365508"/>
                  <a:pt x="5758577" y="2044535"/>
                </a:cubicBezTo>
                <a:lnTo>
                  <a:pt x="5758577" y="3704516"/>
                </a:lnTo>
                <a:lnTo>
                  <a:pt x="5759180" y="5755222"/>
                </a:lnTo>
                <a:lnTo>
                  <a:pt x="3714042" y="5749051"/>
                </a:lnTo>
                <a:lnTo>
                  <a:pt x="2377910" y="5756195"/>
                </a:lnTo>
                <a:cubicBezTo>
                  <a:pt x="1248744" y="5756195"/>
                  <a:pt x="0" y="4955126"/>
                  <a:pt x="0" y="3825960"/>
                </a:cubicBezTo>
                <a:lnTo>
                  <a:pt x="9525" y="2044535"/>
                </a:lnTo>
                <a:close/>
              </a:path>
            </a:pathLst>
          </a:custGeom>
        </p:spPr>
        <p:txBody>
          <a:bodyPr/>
          <a:lstStyle/>
          <a:p>
            <a:r>
              <a:rPr lang="en-US" smtClean="0"/>
              <a:t>Drag picture to placeholder or click icon to add</a:t>
            </a:r>
            <a:endParaRPr lang="en-GB"/>
          </a:p>
        </p:txBody>
      </p:sp>
    </p:spTree>
    <p:extLst>
      <p:ext uri="{BB962C8B-B14F-4D97-AF65-F5344CB8AC3E}">
        <p14:creationId xmlns:p14="http://schemas.microsoft.com/office/powerpoint/2010/main" val="2915894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Title,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5063" y="2696633"/>
            <a:ext cx="5570851" cy="496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6175062" y="704045"/>
            <a:ext cx="5570851" cy="1343571"/>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802AB9E1-1068-4E6B-B2EE-E49C05F08B8A}"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7" name="Picture Placeholder 9"/>
          <p:cNvSpPr>
            <a:spLocks noGrp="1"/>
          </p:cNvSpPr>
          <p:nvPr>
            <p:ph type="pic" sz="quarter" idx="13"/>
          </p:nvPr>
        </p:nvSpPr>
        <p:spPr>
          <a:xfrm>
            <a:off x="-12879" y="-6765"/>
            <a:ext cx="5762927" cy="7666788"/>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3194517 w 5758165"/>
              <a:gd name="connsiteY7" fmla="*/ 5763339 h 5763339"/>
              <a:gd name="connsiteX8" fmla="*/ 2048885 w 5758165"/>
              <a:gd name="connsiteY8" fmla="*/ 5749051 h 5763339"/>
              <a:gd name="connsiteX9" fmla="*/ 6743 w 5758165"/>
              <a:gd name="connsiteY9" fmla="*/ 5750091 h 5763339"/>
              <a:gd name="connsiteX10" fmla="*/ 4350 w 5758165"/>
              <a:gd name="connsiteY10" fmla="*/ 3704516 h 5763339"/>
              <a:gd name="connsiteX11" fmla="*/ 4350 w 5758165"/>
              <a:gd name="connsiteY11" fmla="*/ 2044535 h 5763339"/>
              <a:gd name="connsiteX0" fmla="*/ 4350 w 5772452"/>
              <a:gd name="connsiteY0" fmla="*/ 2044535 h 5763339"/>
              <a:gd name="connsiteX1" fmla="*/ 0 w 5772452"/>
              <a:gd name="connsiteY1" fmla="*/ 1284 h 5763339"/>
              <a:gd name="connsiteX2" fmla="*/ 2048885 w 5772452"/>
              <a:gd name="connsiteY2" fmla="*/ 0 h 5763339"/>
              <a:gd name="connsiteX3" fmla="*/ 3708867 w 5772452"/>
              <a:gd name="connsiteY3" fmla="*/ 0 h 5763339"/>
              <a:gd name="connsiteX4" fmla="*/ 5758165 w 5772452"/>
              <a:gd name="connsiteY4" fmla="*/ 311 h 5763339"/>
              <a:gd name="connsiteX5" fmla="*/ 5753402 w 5772452"/>
              <a:gd name="connsiteY5" fmla="*/ 2044535 h 5763339"/>
              <a:gd name="connsiteX6" fmla="*/ 5772452 w 5772452"/>
              <a:gd name="connsiteY6" fmla="*/ 3890254 h 5763339"/>
              <a:gd name="connsiteX7" fmla="*/ 3194517 w 5772452"/>
              <a:gd name="connsiteY7" fmla="*/ 5763339 h 5763339"/>
              <a:gd name="connsiteX8" fmla="*/ 2048885 w 5772452"/>
              <a:gd name="connsiteY8" fmla="*/ 5749051 h 5763339"/>
              <a:gd name="connsiteX9" fmla="*/ 6743 w 5772452"/>
              <a:gd name="connsiteY9" fmla="*/ 5750091 h 5763339"/>
              <a:gd name="connsiteX10" fmla="*/ 4350 w 5772452"/>
              <a:gd name="connsiteY10" fmla="*/ 3704516 h 5763339"/>
              <a:gd name="connsiteX11" fmla="*/ 4350 w 5772452"/>
              <a:gd name="connsiteY11" fmla="*/ 2044535 h 5763339"/>
              <a:gd name="connsiteX0" fmla="*/ 4350 w 5762927"/>
              <a:gd name="connsiteY0" fmla="*/ 2044535 h 5763339"/>
              <a:gd name="connsiteX1" fmla="*/ 0 w 5762927"/>
              <a:gd name="connsiteY1" fmla="*/ 1284 h 5763339"/>
              <a:gd name="connsiteX2" fmla="*/ 2048885 w 5762927"/>
              <a:gd name="connsiteY2" fmla="*/ 0 h 5763339"/>
              <a:gd name="connsiteX3" fmla="*/ 3708867 w 5762927"/>
              <a:gd name="connsiteY3" fmla="*/ 0 h 5763339"/>
              <a:gd name="connsiteX4" fmla="*/ 5758165 w 5762927"/>
              <a:gd name="connsiteY4" fmla="*/ 311 h 5763339"/>
              <a:gd name="connsiteX5" fmla="*/ 5753402 w 5762927"/>
              <a:gd name="connsiteY5" fmla="*/ 2044535 h 5763339"/>
              <a:gd name="connsiteX6" fmla="*/ 5762927 w 5762927"/>
              <a:gd name="connsiteY6" fmla="*/ 3883111 h 5763339"/>
              <a:gd name="connsiteX7" fmla="*/ 3194517 w 5762927"/>
              <a:gd name="connsiteY7" fmla="*/ 5763339 h 5763339"/>
              <a:gd name="connsiteX8" fmla="*/ 2048885 w 5762927"/>
              <a:gd name="connsiteY8" fmla="*/ 5749051 h 5763339"/>
              <a:gd name="connsiteX9" fmla="*/ 6743 w 5762927"/>
              <a:gd name="connsiteY9" fmla="*/ 5750091 h 5763339"/>
              <a:gd name="connsiteX10" fmla="*/ 4350 w 5762927"/>
              <a:gd name="connsiteY10" fmla="*/ 3704516 h 5763339"/>
              <a:gd name="connsiteX11" fmla="*/ 4350 w 5762927"/>
              <a:gd name="connsiteY11" fmla="*/ 2044535 h 5763339"/>
              <a:gd name="connsiteX0" fmla="*/ 4350 w 5762927"/>
              <a:gd name="connsiteY0" fmla="*/ 2044535 h 5750091"/>
              <a:gd name="connsiteX1" fmla="*/ 0 w 5762927"/>
              <a:gd name="connsiteY1" fmla="*/ 1284 h 5750091"/>
              <a:gd name="connsiteX2" fmla="*/ 2048885 w 5762927"/>
              <a:gd name="connsiteY2" fmla="*/ 0 h 5750091"/>
              <a:gd name="connsiteX3" fmla="*/ 3708867 w 5762927"/>
              <a:gd name="connsiteY3" fmla="*/ 0 h 5750091"/>
              <a:gd name="connsiteX4" fmla="*/ 5758165 w 5762927"/>
              <a:gd name="connsiteY4" fmla="*/ 311 h 5750091"/>
              <a:gd name="connsiteX5" fmla="*/ 5753402 w 5762927"/>
              <a:gd name="connsiteY5" fmla="*/ 2044535 h 5750091"/>
              <a:gd name="connsiteX6" fmla="*/ 5762927 w 5762927"/>
              <a:gd name="connsiteY6" fmla="*/ 3883111 h 5750091"/>
              <a:gd name="connsiteX7" fmla="*/ 3270717 w 5762927"/>
              <a:gd name="connsiteY7" fmla="*/ 5741908 h 5750091"/>
              <a:gd name="connsiteX8" fmla="*/ 2048885 w 5762927"/>
              <a:gd name="connsiteY8" fmla="*/ 5749051 h 5750091"/>
              <a:gd name="connsiteX9" fmla="*/ 6743 w 5762927"/>
              <a:gd name="connsiteY9" fmla="*/ 5750091 h 5750091"/>
              <a:gd name="connsiteX10" fmla="*/ 4350 w 5762927"/>
              <a:gd name="connsiteY10" fmla="*/ 3704516 h 5750091"/>
              <a:gd name="connsiteX11" fmla="*/ 4350 w 5762927"/>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2927" h="5750091">
                <a:moveTo>
                  <a:pt x="4350" y="2044535"/>
                </a:moveTo>
                <a:lnTo>
                  <a:pt x="0" y="1284"/>
                </a:lnTo>
                <a:lnTo>
                  <a:pt x="2048885" y="0"/>
                </a:lnTo>
                <a:lnTo>
                  <a:pt x="3708867" y="0"/>
                </a:lnTo>
                <a:lnTo>
                  <a:pt x="5758165" y="311"/>
                </a:lnTo>
                <a:cubicBezTo>
                  <a:pt x="5757371" y="679338"/>
                  <a:pt x="5754196" y="1365508"/>
                  <a:pt x="5753402" y="2044535"/>
                </a:cubicBezTo>
                <a:lnTo>
                  <a:pt x="5762927" y="3883111"/>
                </a:lnTo>
                <a:cubicBezTo>
                  <a:pt x="5762927" y="5012277"/>
                  <a:pt x="4399883" y="5741908"/>
                  <a:pt x="3270717" y="5741908"/>
                </a:cubicBezTo>
                <a:lnTo>
                  <a:pt x="2048885" y="5749051"/>
                </a:lnTo>
                <a:lnTo>
                  <a:pt x="6743" y="5750091"/>
                </a:lnTo>
                <a:cubicBezTo>
                  <a:pt x="6739" y="5072201"/>
                  <a:pt x="4354" y="4382406"/>
                  <a:pt x="4350" y="3704516"/>
                </a:cubicBezTo>
                <a:lnTo>
                  <a:pt x="4350" y="2044535"/>
                </a:lnTo>
                <a:close/>
              </a:path>
            </a:pathLst>
          </a:custGeom>
          <a:noFill/>
        </p:spPr>
        <p:txBody>
          <a:bodyPr/>
          <a:lstStyle/>
          <a:p>
            <a:r>
              <a:rPr lang="en-US" smtClean="0"/>
              <a:t>Drag picture to placeholder or click icon to add</a:t>
            </a:r>
            <a:endParaRPr lang="en-GB"/>
          </a:p>
        </p:txBody>
      </p:sp>
    </p:spTree>
    <p:extLst>
      <p:ext uri="{BB962C8B-B14F-4D97-AF65-F5344CB8AC3E}">
        <p14:creationId xmlns:p14="http://schemas.microsoft.com/office/powerpoint/2010/main" val="19175129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519" y="755653"/>
            <a:ext cx="5087537" cy="6085415"/>
          </a:xfrm>
        </p:spPr>
        <p:txBody>
          <a:bodyPr anchor="ctr" anchorCtr="0"/>
          <a:lstStyle>
            <a:lvl1pPr marL="128588" indent="-128588">
              <a:lnSpc>
                <a:spcPct val="95000"/>
              </a:lnSpc>
              <a:spcBef>
                <a:spcPts val="0"/>
              </a:spcBef>
              <a:defRPr sz="2400">
                <a:solidFill>
                  <a:schemeClr val="accent1"/>
                </a:solidFill>
              </a:defRPr>
            </a:lvl1pPr>
            <a:lvl2pPr marL="128588" indent="-128588">
              <a:lnSpc>
                <a:spcPct val="95000"/>
              </a:lnSpc>
              <a:spcBef>
                <a:spcPts val="0"/>
              </a:spcBef>
              <a:buNone/>
              <a:defRPr sz="2400" b="0">
                <a:solidFill>
                  <a:schemeClr val="accent1"/>
                </a:solidFill>
              </a:defRPr>
            </a:lvl2pPr>
            <a:lvl3pPr marL="128588" indent="-128588">
              <a:lnSpc>
                <a:spcPct val="95000"/>
              </a:lnSpc>
              <a:spcBef>
                <a:spcPts val="0"/>
              </a:spcBef>
              <a:buNone/>
              <a:defRPr sz="2400" b="0">
                <a:solidFill>
                  <a:schemeClr val="accent1"/>
                </a:solidFill>
              </a:defRPr>
            </a:lvl3pPr>
            <a:lvl4pPr marL="128588" indent="-128588">
              <a:lnSpc>
                <a:spcPct val="95000"/>
              </a:lnSpc>
              <a:spcBef>
                <a:spcPts val="0"/>
              </a:spcBef>
              <a:buNone/>
              <a:defRPr sz="2400" b="0">
                <a:solidFill>
                  <a:schemeClr val="accent1"/>
                </a:solidFill>
              </a:defRPr>
            </a:lvl4pPr>
            <a:lvl5pPr marL="128588" indent="-128588">
              <a:lnSpc>
                <a:spcPct val="95000"/>
              </a:lnSpc>
              <a:spcBef>
                <a:spcPts val="0"/>
              </a:spcBef>
              <a:buNone/>
              <a:defRPr sz="2400" b="0">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10"/>
          </p:nvPr>
        </p:nvSpPr>
        <p:spPr/>
        <p:txBody>
          <a:bodyPr/>
          <a:lstStyle/>
          <a:p>
            <a:fld id="{291EA161-19E0-43BF-887D-FCF0327DB990}"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7" name="Picture Placeholder 9"/>
          <p:cNvSpPr>
            <a:spLocks noGrp="1"/>
          </p:cNvSpPr>
          <p:nvPr>
            <p:ph type="pic" sz="quarter" idx="14"/>
          </p:nvPr>
        </p:nvSpPr>
        <p:spPr>
          <a:xfrm>
            <a:off x="6441540" y="-6764"/>
            <a:ext cx="5763340" cy="7674927"/>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5754005 w 5758165"/>
              <a:gd name="connsiteY7" fmla="*/ 5755222 h 5763339"/>
              <a:gd name="connsiteX8" fmla="*/ 3708867 w 5758165"/>
              <a:gd name="connsiteY8" fmla="*/ 5749051 h 5763339"/>
              <a:gd name="connsiteX9" fmla="*/ 2287010 w 5758165"/>
              <a:gd name="connsiteY9" fmla="*/ 5763339 h 5763339"/>
              <a:gd name="connsiteX10" fmla="*/ 4350 w 5758165"/>
              <a:gd name="connsiteY10" fmla="*/ 3704516 h 5763339"/>
              <a:gd name="connsiteX11" fmla="*/ 4350 w 5758165"/>
              <a:gd name="connsiteY11" fmla="*/ 2044535 h 5763339"/>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5754005 w 5758165"/>
              <a:gd name="connsiteY7" fmla="*/ 5755222 h 5763339"/>
              <a:gd name="connsiteX8" fmla="*/ 3708867 w 5758165"/>
              <a:gd name="connsiteY8" fmla="*/ 5749051 h 5763339"/>
              <a:gd name="connsiteX9" fmla="*/ 2287010 w 5758165"/>
              <a:gd name="connsiteY9" fmla="*/ 5763339 h 5763339"/>
              <a:gd name="connsiteX10" fmla="*/ 13875 w 5758165"/>
              <a:gd name="connsiteY10" fmla="*/ 3740235 h 5763339"/>
              <a:gd name="connsiteX11" fmla="*/ 4350 w 5758165"/>
              <a:gd name="connsiteY11" fmla="*/ 2044535 h 5763339"/>
              <a:gd name="connsiteX0" fmla="*/ 4350 w 5758165"/>
              <a:gd name="connsiteY0" fmla="*/ 2044535 h 5756195"/>
              <a:gd name="connsiteX1" fmla="*/ 0 w 5758165"/>
              <a:gd name="connsiteY1" fmla="*/ 1284 h 5756195"/>
              <a:gd name="connsiteX2" fmla="*/ 2048885 w 5758165"/>
              <a:gd name="connsiteY2" fmla="*/ 0 h 5756195"/>
              <a:gd name="connsiteX3" fmla="*/ 3708867 w 5758165"/>
              <a:gd name="connsiteY3" fmla="*/ 0 h 5756195"/>
              <a:gd name="connsiteX4" fmla="*/ 5758165 w 5758165"/>
              <a:gd name="connsiteY4" fmla="*/ 311 h 5756195"/>
              <a:gd name="connsiteX5" fmla="*/ 5753402 w 5758165"/>
              <a:gd name="connsiteY5" fmla="*/ 2044535 h 5756195"/>
              <a:gd name="connsiteX6" fmla="*/ 5753402 w 5758165"/>
              <a:gd name="connsiteY6" fmla="*/ 3704516 h 5756195"/>
              <a:gd name="connsiteX7" fmla="*/ 5754005 w 5758165"/>
              <a:gd name="connsiteY7" fmla="*/ 5755222 h 5756195"/>
              <a:gd name="connsiteX8" fmla="*/ 3708867 w 5758165"/>
              <a:gd name="connsiteY8" fmla="*/ 5749051 h 5756195"/>
              <a:gd name="connsiteX9" fmla="*/ 2372735 w 5758165"/>
              <a:gd name="connsiteY9" fmla="*/ 5756195 h 5756195"/>
              <a:gd name="connsiteX10" fmla="*/ 13875 w 5758165"/>
              <a:gd name="connsiteY10" fmla="*/ 3740235 h 5756195"/>
              <a:gd name="connsiteX11" fmla="*/ 4350 w 5758165"/>
              <a:gd name="connsiteY11" fmla="*/ 2044535 h 5756195"/>
              <a:gd name="connsiteX0" fmla="*/ 9525 w 5763340"/>
              <a:gd name="connsiteY0" fmla="*/ 2044535 h 5756195"/>
              <a:gd name="connsiteX1" fmla="*/ 5175 w 5763340"/>
              <a:gd name="connsiteY1" fmla="*/ 1284 h 5756195"/>
              <a:gd name="connsiteX2" fmla="*/ 2054060 w 5763340"/>
              <a:gd name="connsiteY2" fmla="*/ 0 h 5756195"/>
              <a:gd name="connsiteX3" fmla="*/ 3714042 w 5763340"/>
              <a:gd name="connsiteY3" fmla="*/ 0 h 5756195"/>
              <a:gd name="connsiteX4" fmla="*/ 5763340 w 5763340"/>
              <a:gd name="connsiteY4" fmla="*/ 311 h 5756195"/>
              <a:gd name="connsiteX5" fmla="*/ 5758577 w 5763340"/>
              <a:gd name="connsiteY5" fmla="*/ 2044535 h 5756195"/>
              <a:gd name="connsiteX6" fmla="*/ 5758577 w 5763340"/>
              <a:gd name="connsiteY6" fmla="*/ 3704516 h 5756195"/>
              <a:gd name="connsiteX7" fmla="*/ 5759180 w 5763340"/>
              <a:gd name="connsiteY7" fmla="*/ 5755222 h 5756195"/>
              <a:gd name="connsiteX8" fmla="*/ 3714042 w 5763340"/>
              <a:gd name="connsiteY8" fmla="*/ 5749051 h 5756195"/>
              <a:gd name="connsiteX9" fmla="*/ 2377910 w 5763340"/>
              <a:gd name="connsiteY9" fmla="*/ 5756195 h 5756195"/>
              <a:gd name="connsiteX10" fmla="*/ 0 w 5763340"/>
              <a:gd name="connsiteY10" fmla="*/ 3825960 h 5756195"/>
              <a:gd name="connsiteX11" fmla="*/ 9525 w 5763340"/>
              <a:gd name="connsiteY11" fmla="*/ 2044535 h 575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3340" h="5756195">
                <a:moveTo>
                  <a:pt x="9525" y="2044535"/>
                </a:moveTo>
                <a:lnTo>
                  <a:pt x="5175" y="1284"/>
                </a:lnTo>
                <a:lnTo>
                  <a:pt x="2054060" y="0"/>
                </a:lnTo>
                <a:lnTo>
                  <a:pt x="3714042" y="0"/>
                </a:lnTo>
                <a:lnTo>
                  <a:pt x="5763340" y="311"/>
                </a:lnTo>
                <a:cubicBezTo>
                  <a:pt x="5762546" y="679338"/>
                  <a:pt x="5759371" y="1365508"/>
                  <a:pt x="5758577" y="2044535"/>
                </a:cubicBezTo>
                <a:lnTo>
                  <a:pt x="5758577" y="3704516"/>
                </a:lnTo>
                <a:lnTo>
                  <a:pt x="5759180" y="5755222"/>
                </a:lnTo>
                <a:lnTo>
                  <a:pt x="3714042" y="5749051"/>
                </a:lnTo>
                <a:lnTo>
                  <a:pt x="2377910" y="5756195"/>
                </a:lnTo>
                <a:cubicBezTo>
                  <a:pt x="1248744" y="5756195"/>
                  <a:pt x="0" y="4955126"/>
                  <a:pt x="0" y="3825960"/>
                </a:cubicBezTo>
                <a:lnTo>
                  <a:pt x="9525" y="2044535"/>
                </a:lnTo>
                <a:close/>
              </a:path>
            </a:pathLst>
          </a:custGeom>
        </p:spPr>
        <p:txBody>
          <a:bodyPr/>
          <a:lstStyle/>
          <a:p>
            <a:r>
              <a:rPr lang="en-US" smtClean="0"/>
              <a:t>Drag picture to placeholder or click icon to add</a:t>
            </a:r>
            <a:endParaRPr lang="en-GB"/>
          </a:p>
        </p:txBody>
      </p:sp>
    </p:spTree>
    <p:extLst>
      <p:ext uri="{BB962C8B-B14F-4D97-AF65-F5344CB8AC3E}">
        <p14:creationId xmlns:p14="http://schemas.microsoft.com/office/powerpoint/2010/main" val="2972601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8378" y="755653"/>
            <a:ext cx="5087537" cy="6085415"/>
          </a:xfrm>
        </p:spPr>
        <p:txBody>
          <a:bodyPr anchor="ctr" anchorCtr="0"/>
          <a:lstStyle>
            <a:lvl1pPr marL="128588" indent="-128588">
              <a:lnSpc>
                <a:spcPct val="95000"/>
              </a:lnSpc>
              <a:spcBef>
                <a:spcPts val="0"/>
              </a:spcBef>
              <a:defRPr sz="2400">
                <a:solidFill>
                  <a:schemeClr val="accent1"/>
                </a:solidFill>
              </a:defRPr>
            </a:lvl1pPr>
            <a:lvl2pPr marL="128588" indent="-128588">
              <a:lnSpc>
                <a:spcPct val="95000"/>
              </a:lnSpc>
              <a:spcBef>
                <a:spcPts val="0"/>
              </a:spcBef>
              <a:buNone/>
              <a:defRPr sz="2400" b="0">
                <a:solidFill>
                  <a:schemeClr val="accent1"/>
                </a:solidFill>
              </a:defRPr>
            </a:lvl2pPr>
            <a:lvl3pPr marL="128588" indent="-128588">
              <a:lnSpc>
                <a:spcPct val="95000"/>
              </a:lnSpc>
              <a:spcBef>
                <a:spcPts val="0"/>
              </a:spcBef>
              <a:buNone/>
              <a:defRPr sz="2400" b="0">
                <a:solidFill>
                  <a:schemeClr val="accent1"/>
                </a:solidFill>
              </a:defRPr>
            </a:lvl3pPr>
            <a:lvl4pPr marL="128588" indent="-128588">
              <a:lnSpc>
                <a:spcPct val="95000"/>
              </a:lnSpc>
              <a:spcBef>
                <a:spcPts val="0"/>
              </a:spcBef>
              <a:buNone/>
              <a:defRPr sz="2400" b="0">
                <a:solidFill>
                  <a:schemeClr val="accent1"/>
                </a:solidFill>
              </a:defRPr>
            </a:lvl4pPr>
            <a:lvl5pPr marL="128588" indent="-128588">
              <a:lnSpc>
                <a:spcPct val="95000"/>
              </a:lnSpc>
              <a:spcBef>
                <a:spcPts val="0"/>
              </a:spcBef>
              <a:buNone/>
              <a:defRPr sz="2400" b="0">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10"/>
          </p:nvPr>
        </p:nvSpPr>
        <p:spPr/>
        <p:txBody>
          <a:bodyPr/>
          <a:lstStyle/>
          <a:p>
            <a:fld id="{3E441842-E58D-4E70-96F3-DD8DEC400089}"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6" name="Picture Placeholder 9"/>
          <p:cNvSpPr>
            <a:spLocks noGrp="1"/>
          </p:cNvSpPr>
          <p:nvPr>
            <p:ph type="pic" sz="quarter" idx="13"/>
          </p:nvPr>
        </p:nvSpPr>
        <p:spPr>
          <a:xfrm>
            <a:off x="-12879" y="-6765"/>
            <a:ext cx="5762927" cy="7666788"/>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3194517 w 5758165"/>
              <a:gd name="connsiteY7" fmla="*/ 5763339 h 5763339"/>
              <a:gd name="connsiteX8" fmla="*/ 2048885 w 5758165"/>
              <a:gd name="connsiteY8" fmla="*/ 5749051 h 5763339"/>
              <a:gd name="connsiteX9" fmla="*/ 6743 w 5758165"/>
              <a:gd name="connsiteY9" fmla="*/ 5750091 h 5763339"/>
              <a:gd name="connsiteX10" fmla="*/ 4350 w 5758165"/>
              <a:gd name="connsiteY10" fmla="*/ 3704516 h 5763339"/>
              <a:gd name="connsiteX11" fmla="*/ 4350 w 5758165"/>
              <a:gd name="connsiteY11" fmla="*/ 2044535 h 5763339"/>
              <a:gd name="connsiteX0" fmla="*/ 4350 w 5772452"/>
              <a:gd name="connsiteY0" fmla="*/ 2044535 h 5763339"/>
              <a:gd name="connsiteX1" fmla="*/ 0 w 5772452"/>
              <a:gd name="connsiteY1" fmla="*/ 1284 h 5763339"/>
              <a:gd name="connsiteX2" fmla="*/ 2048885 w 5772452"/>
              <a:gd name="connsiteY2" fmla="*/ 0 h 5763339"/>
              <a:gd name="connsiteX3" fmla="*/ 3708867 w 5772452"/>
              <a:gd name="connsiteY3" fmla="*/ 0 h 5763339"/>
              <a:gd name="connsiteX4" fmla="*/ 5758165 w 5772452"/>
              <a:gd name="connsiteY4" fmla="*/ 311 h 5763339"/>
              <a:gd name="connsiteX5" fmla="*/ 5753402 w 5772452"/>
              <a:gd name="connsiteY5" fmla="*/ 2044535 h 5763339"/>
              <a:gd name="connsiteX6" fmla="*/ 5772452 w 5772452"/>
              <a:gd name="connsiteY6" fmla="*/ 3890254 h 5763339"/>
              <a:gd name="connsiteX7" fmla="*/ 3194517 w 5772452"/>
              <a:gd name="connsiteY7" fmla="*/ 5763339 h 5763339"/>
              <a:gd name="connsiteX8" fmla="*/ 2048885 w 5772452"/>
              <a:gd name="connsiteY8" fmla="*/ 5749051 h 5763339"/>
              <a:gd name="connsiteX9" fmla="*/ 6743 w 5772452"/>
              <a:gd name="connsiteY9" fmla="*/ 5750091 h 5763339"/>
              <a:gd name="connsiteX10" fmla="*/ 4350 w 5772452"/>
              <a:gd name="connsiteY10" fmla="*/ 3704516 h 5763339"/>
              <a:gd name="connsiteX11" fmla="*/ 4350 w 5772452"/>
              <a:gd name="connsiteY11" fmla="*/ 2044535 h 5763339"/>
              <a:gd name="connsiteX0" fmla="*/ 4350 w 5762927"/>
              <a:gd name="connsiteY0" fmla="*/ 2044535 h 5763339"/>
              <a:gd name="connsiteX1" fmla="*/ 0 w 5762927"/>
              <a:gd name="connsiteY1" fmla="*/ 1284 h 5763339"/>
              <a:gd name="connsiteX2" fmla="*/ 2048885 w 5762927"/>
              <a:gd name="connsiteY2" fmla="*/ 0 h 5763339"/>
              <a:gd name="connsiteX3" fmla="*/ 3708867 w 5762927"/>
              <a:gd name="connsiteY3" fmla="*/ 0 h 5763339"/>
              <a:gd name="connsiteX4" fmla="*/ 5758165 w 5762927"/>
              <a:gd name="connsiteY4" fmla="*/ 311 h 5763339"/>
              <a:gd name="connsiteX5" fmla="*/ 5753402 w 5762927"/>
              <a:gd name="connsiteY5" fmla="*/ 2044535 h 5763339"/>
              <a:gd name="connsiteX6" fmla="*/ 5762927 w 5762927"/>
              <a:gd name="connsiteY6" fmla="*/ 3883111 h 5763339"/>
              <a:gd name="connsiteX7" fmla="*/ 3194517 w 5762927"/>
              <a:gd name="connsiteY7" fmla="*/ 5763339 h 5763339"/>
              <a:gd name="connsiteX8" fmla="*/ 2048885 w 5762927"/>
              <a:gd name="connsiteY8" fmla="*/ 5749051 h 5763339"/>
              <a:gd name="connsiteX9" fmla="*/ 6743 w 5762927"/>
              <a:gd name="connsiteY9" fmla="*/ 5750091 h 5763339"/>
              <a:gd name="connsiteX10" fmla="*/ 4350 w 5762927"/>
              <a:gd name="connsiteY10" fmla="*/ 3704516 h 5763339"/>
              <a:gd name="connsiteX11" fmla="*/ 4350 w 5762927"/>
              <a:gd name="connsiteY11" fmla="*/ 2044535 h 5763339"/>
              <a:gd name="connsiteX0" fmla="*/ 4350 w 5762927"/>
              <a:gd name="connsiteY0" fmla="*/ 2044535 h 5750091"/>
              <a:gd name="connsiteX1" fmla="*/ 0 w 5762927"/>
              <a:gd name="connsiteY1" fmla="*/ 1284 h 5750091"/>
              <a:gd name="connsiteX2" fmla="*/ 2048885 w 5762927"/>
              <a:gd name="connsiteY2" fmla="*/ 0 h 5750091"/>
              <a:gd name="connsiteX3" fmla="*/ 3708867 w 5762927"/>
              <a:gd name="connsiteY3" fmla="*/ 0 h 5750091"/>
              <a:gd name="connsiteX4" fmla="*/ 5758165 w 5762927"/>
              <a:gd name="connsiteY4" fmla="*/ 311 h 5750091"/>
              <a:gd name="connsiteX5" fmla="*/ 5753402 w 5762927"/>
              <a:gd name="connsiteY5" fmla="*/ 2044535 h 5750091"/>
              <a:gd name="connsiteX6" fmla="*/ 5762927 w 5762927"/>
              <a:gd name="connsiteY6" fmla="*/ 3883111 h 5750091"/>
              <a:gd name="connsiteX7" fmla="*/ 3270717 w 5762927"/>
              <a:gd name="connsiteY7" fmla="*/ 5741908 h 5750091"/>
              <a:gd name="connsiteX8" fmla="*/ 2048885 w 5762927"/>
              <a:gd name="connsiteY8" fmla="*/ 5749051 h 5750091"/>
              <a:gd name="connsiteX9" fmla="*/ 6743 w 5762927"/>
              <a:gd name="connsiteY9" fmla="*/ 5750091 h 5750091"/>
              <a:gd name="connsiteX10" fmla="*/ 4350 w 5762927"/>
              <a:gd name="connsiteY10" fmla="*/ 3704516 h 5750091"/>
              <a:gd name="connsiteX11" fmla="*/ 4350 w 5762927"/>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2927" h="5750091">
                <a:moveTo>
                  <a:pt x="4350" y="2044535"/>
                </a:moveTo>
                <a:lnTo>
                  <a:pt x="0" y="1284"/>
                </a:lnTo>
                <a:lnTo>
                  <a:pt x="2048885" y="0"/>
                </a:lnTo>
                <a:lnTo>
                  <a:pt x="3708867" y="0"/>
                </a:lnTo>
                <a:lnTo>
                  <a:pt x="5758165" y="311"/>
                </a:lnTo>
                <a:cubicBezTo>
                  <a:pt x="5757371" y="679338"/>
                  <a:pt x="5754196" y="1365508"/>
                  <a:pt x="5753402" y="2044535"/>
                </a:cubicBezTo>
                <a:lnTo>
                  <a:pt x="5762927" y="3883111"/>
                </a:lnTo>
                <a:cubicBezTo>
                  <a:pt x="5762927" y="5012277"/>
                  <a:pt x="4399883" y="5741908"/>
                  <a:pt x="3270717" y="5741908"/>
                </a:cubicBezTo>
                <a:lnTo>
                  <a:pt x="2048885" y="5749051"/>
                </a:lnTo>
                <a:lnTo>
                  <a:pt x="6743" y="5750091"/>
                </a:lnTo>
                <a:cubicBezTo>
                  <a:pt x="6739" y="5072201"/>
                  <a:pt x="4354" y="4382406"/>
                  <a:pt x="4350" y="3704516"/>
                </a:cubicBezTo>
                <a:lnTo>
                  <a:pt x="4350" y="2044535"/>
                </a:lnTo>
                <a:close/>
              </a:path>
            </a:pathLst>
          </a:custGeom>
          <a:noFill/>
        </p:spPr>
        <p:txBody>
          <a:bodyPr/>
          <a:lstStyle/>
          <a:p>
            <a:r>
              <a:rPr lang="en-US" smtClean="0"/>
              <a:t>Drag picture to placeholder or click icon to add</a:t>
            </a:r>
            <a:endParaRPr lang="en-GB"/>
          </a:p>
        </p:txBody>
      </p:sp>
    </p:spTree>
    <p:extLst>
      <p:ext uri="{BB962C8B-B14F-4D97-AF65-F5344CB8AC3E}">
        <p14:creationId xmlns:p14="http://schemas.microsoft.com/office/powerpoint/2010/main" val="22268518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15" name="Picture Placeholder 14"/>
          <p:cNvSpPr>
            <a:spLocks noGrp="1" noChangeAspect="1"/>
          </p:cNvSpPr>
          <p:nvPr>
            <p:ph type="pic" sz="quarter" idx="12"/>
          </p:nvPr>
        </p:nvSpPr>
        <p:spPr>
          <a:xfrm>
            <a:off x="-1" y="-3176"/>
            <a:ext cx="11744428" cy="7707600"/>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483623 w 11831643"/>
              <a:gd name="connsiteY0" fmla="*/ 86592 h 5846592"/>
              <a:gd name="connsiteX1" fmla="*/ 11831643 w 11831643"/>
              <a:gd name="connsiteY1" fmla="*/ 86592 h 5846592"/>
              <a:gd name="connsiteX2" fmla="*/ 11831643 w 11831643"/>
              <a:gd name="connsiteY2" fmla="*/ 86592 h 5846592"/>
              <a:gd name="connsiteX3" fmla="*/ 11831643 w 11831643"/>
              <a:gd name="connsiteY3" fmla="*/ 4448698 h 5846592"/>
              <a:gd name="connsiteX4" fmla="*/ 10433749 w 11831643"/>
              <a:gd name="connsiteY4" fmla="*/ 5846592 h 5846592"/>
              <a:gd name="connsiteX5" fmla="*/ 85729 w 11831643"/>
              <a:gd name="connsiteY5" fmla="*/ 5846592 h 5846592"/>
              <a:gd name="connsiteX6" fmla="*/ 85729 w 11831643"/>
              <a:gd name="connsiteY6" fmla="*/ 5846592 h 5846592"/>
              <a:gd name="connsiteX7" fmla="*/ 85729 w 11831643"/>
              <a:gd name="connsiteY7" fmla="*/ 1484486 h 5846592"/>
              <a:gd name="connsiteX8" fmla="*/ 90493 w 11831643"/>
              <a:gd name="connsiteY8" fmla="*/ 91355 h 5846592"/>
              <a:gd name="connsiteX9" fmla="*/ 1483623 w 11831643"/>
              <a:gd name="connsiteY9" fmla="*/ 86592 h 5846592"/>
              <a:gd name="connsiteX0" fmla="*/ 1483623 w 11831643"/>
              <a:gd name="connsiteY0" fmla="*/ 0 h 5760000"/>
              <a:gd name="connsiteX1" fmla="*/ 11831643 w 11831643"/>
              <a:gd name="connsiteY1" fmla="*/ 0 h 5760000"/>
              <a:gd name="connsiteX2" fmla="*/ 11831643 w 11831643"/>
              <a:gd name="connsiteY2" fmla="*/ 0 h 5760000"/>
              <a:gd name="connsiteX3" fmla="*/ 11831643 w 11831643"/>
              <a:gd name="connsiteY3" fmla="*/ 4362106 h 5760000"/>
              <a:gd name="connsiteX4" fmla="*/ 10433749 w 11831643"/>
              <a:gd name="connsiteY4" fmla="*/ 5760000 h 5760000"/>
              <a:gd name="connsiteX5" fmla="*/ 85729 w 11831643"/>
              <a:gd name="connsiteY5" fmla="*/ 5760000 h 5760000"/>
              <a:gd name="connsiteX6" fmla="*/ 85729 w 11831643"/>
              <a:gd name="connsiteY6" fmla="*/ 5760000 h 5760000"/>
              <a:gd name="connsiteX7" fmla="*/ 85729 w 11831643"/>
              <a:gd name="connsiteY7" fmla="*/ 1397894 h 5760000"/>
              <a:gd name="connsiteX8" fmla="*/ 90493 w 11831643"/>
              <a:gd name="connsiteY8" fmla="*/ 4763 h 5760000"/>
              <a:gd name="connsiteX9" fmla="*/ 1483623 w 11831643"/>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764 w 11745914"/>
              <a:gd name="connsiteY8" fmla="*/ 4763 h 5760000"/>
              <a:gd name="connsiteX9" fmla="*/ 1397894 w 11745914"/>
              <a:gd name="connsiteY9" fmla="*/ 0 h 5760000"/>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436448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244043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smtClean="0"/>
              <a:t>Drag picture to placeholder or click icon to add</a:t>
            </a:r>
            <a:endParaRPr lang="en-GB" dirty="0"/>
          </a:p>
        </p:txBody>
      </p:sp>
      <p:sp>
        <p:nvSpPr>
          <p:cNvPr id="2" name="Title 1"/>
          <p:cNvSpPr>
            <a:spLocks noGrp="1"/>
          </p:cNvSpPr>
          <p:nvPr>
            <p:ph type="title"/>
          </p:nvPr>
        </p:nvSpPr>
        <p:spPr>
          <a:xfrm>
            <a:off x="467999" y="704045"/>
            <a:ext cx="9366564" cy="1343571"/>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DB3E041E-351B-4FE2-8885-DB834B8DF622}"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Tree>
    <p:extLst>
      <p:ext uri="{BB962C8B-B14F-4D97-AF65-F5344CB8AC3E}">
        <p14:creationId xmlns:p14="http://schemas.microsoft.com/office/powerpoint/2010/main" val="34847092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Title, Text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1725" y="2696633"/>
            <a:ext cx="5564188" cy="48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3550" y="704045"/>
            <a:ext cx="9371013" cy="1343571"/>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9FD00410-9915-4178-9DCE-9F5123468CA1}"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7" name="Picture Placeholder 9"/>
          <p:cNvSpPr>
            <a:spLocks noGrp="1"/>
          </p:cNvSpPr>
          <p:nvPr>
            <p:ph type="pic" sz="quarter" idx="12"/>
          </p:nvPr>
        </p:nvSpPr>
        <p:spPr>
          <a:xfrm>
            <a:off x="463550" y="2705432"/>
            <a:ext cx="4791202" cy="4791201"/>
          </a:xfrm>
          <a:prstGeom prst="roundRect">
            <a:avLst>
              <a:gd name="adj" fmla="val 25482"/>
            </a:avLst>
          </a:prstGeom>
        </p:spPr>
        <p:txBody>
          <a:bodyPr/>
          <a:lstStyle/>
          <a:p>
            <a:r>
              <a:rPr lang="en-US" smtClean="0"/>
              <a:t>Drag picture to placeholder or click icon to add</a:t>
            </a:r>
            <a:endParaRPr lang="en-GB"/>
          </a:p>
        </p:txBody>
      </p:sp>
    </p:spTree>
    <p:extLst>
      <p:ext uri="{BB962C8B-B14F-4D97-AF65-F5344CB8AC3E}">
        <p14:creationId xmlns:p14="http://schemas.microsoft.com/office/powerpoint/2010/main" val="33141878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Image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550" y="2696633"/>
            <a:ext cx="5564188" cy="48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74662" y="704045"/>
            <a:ext cx="9359902" cy="1343571"/>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48DF0392-CBC1-43EE-9C96-E827EBC7E7E7}"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7" name="Picture Placeholder 9"/>
          <p:cNvSpPr>
            <a:spLocks noGrp="1"/>
          </p:cNvSpPr>
          <p:nvPr>
            <p:ph type="pic" sz="quarter" idx="12"/>
          </p:nvPr>
        </p:nvSpPr>
        <p:spPr>
          <a:xfrm>
            <a:off x="6954711" y="2705432"/>
            <a:ext cx="4791202" cy="4791201"/>
          </a:xfrm>
          <a:prstGeom prst="roundRect">
            <a:avLst>
              <a:gd name="adj" fmla="val 25482"/>
            </a:avLst>
          </a:prstGeom>
        </p:spPr>
        <p:txBody>
          <a:bodyPr/>
          <a:lstStyle/>
          <a:p>
            <a:r>
              <a:rPr lang="en-US" smtClean="0"/>
              <a:t>Drag picture to placeholder or click icon to add</a:t>
            </a:r>
            <a:endParaRPr lang="en-GB"/>
          </a:p>
        </p:txBody>
      </p:sp>
    </p:spTree>
    <p:extLst>
      <p:ext uri="{BB962C8B-B14F-4D97-AF65-F5344CB8AC3E}">
        <p14:creationId xmlns:p14="http://schemas.microsoft.com/office/powerpoint/2010/main" val="236753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1" y="2268000"/>
            <a:ext cx="9366563" cy="1013139"/>
          </a:xfrm>
        </p:spPr>
        <p:txBody>
          <a:bodyPr anchor="t" anchorCtr="0"/>
          <a:lstStyle>
            <a:lvl1pPr algn="l">
              <a:lnSpc>
                <a:spcPct val="90000"/>
              </a:lnSpc>
              <a:defRPr sz="4000"/>
            </a:lvl1pPr>
          </a:lstStyle>
          <a:p>
            <a:r>
              <a:rPr lang="en-US" smtClean="0"/>
              <a:t>Click to edit Master title style</a:t>
            </a:r>
            <a:endParaRPr lang="en-GB" dirty="0"/>
          </a:p>
        </p:txBody>
      </p:sp>
      <p:sp>
        <p:nvSpPr>
          <p:cNvPr id="3" name="Subtitle 2"/>
          <p:cNvSpPr>
            <a:spLocks noGrp="1"/>
          </p:cNvSpPr>
          <p:nvPr>
            <p:ph type="subTitle" idx="1"/>
          </p:nvPr>
        </p:nvSpPr>
        <p:spPr>
          <a:xfrm>
            <a:off x="468001" y="3520225"/>
            <a:ext cx="9366563" cy="3120000"/>
          </a:xfrm>
        </p:spPr>
        <p:txBody>
          <a:bodyPr anchor="t" anchorCtr="0"/>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dirty="0"/>
          </a:p>
        </p:txBody>
      </p:sp>
      <p:sp>
        <p:nvSpPr>
          <p:cNvPr id="4" name="Date Placeholder 3"/>
          <p:cNvSpPr>
            <a:spLocks noGrp="1"/>
          </p:cNvSpPr>
          <p:nvPr>
            <p:ph type="dt" sz="half" idx="10"/>
          </p:nvPr>
        </p:nvSpPr>
        <p:spPr/>
        <p:txBody>
          <a:bodyPr/>
          <a:lstStyle/>
          <a:p>
            <a:fld id="{80ACB9EF-FE0D-4F6A-BD82-8910923D08DC}" type="datetime1">
              <a:rPr lang="en-GB" smtClean="0"/>
              <a:t>14/06/2018</a:t>
            </a:fld>
            <a:endParaRPr lang="en-GB" dirty="0"/>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0" y="0"/>
            <a:ext cx="6276088" cy="1671638"/>
          </a:xfrm>
          <a:prstGeom prst="rect">
            <a:avLst/>
          </a:prstGeom>
        </p:spPr>
      </p:pic>
      <p:pic>
        <p:nvPicPr>
          <p:cNvPr id="11" name="Imagem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84318" y="7182172"/>
            <a:ext cx="3163433" cy="1734529"/>
          </a:xfrm>
          <a:prstGeom prst="rect">
            <a:avLst/>
          </a:prstGeom>
        </p:spPr>
      </p:pic>
    </p:spTree>
    <p:extLst>
      <p:ext uri="{BB962C8B-B14F-4D97-AF65-F5344CB8AC3E}">
        <p14:creationId xmlns:p14="http://schemas.microsoft.com/office/powerpoint/2010/main" val="25144362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ECF0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99" y="2268000"/>
            <a:ext cx="9366564" cy="4800000"/>
          </a:xfrm>
        </p:spPr>
        <p:txBody>
          <a:bodyPr/>
          <a:lstStyle>
            <a:lvl1pPr>
              <a:defRPr sz="4000"/>
            </a:lvl1p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CDA40F37-15EA-4A60-89A5-A9996799A2A6}"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0" y="0"/>
            <a:ext cx="6276088" cy="1671638"/>
          </a:xfrm>
          <a:prstGeom prst="rect">
            <a:avLst/>
          </a:prstGeom>
        </p:spPr>
      </p:pic>
    </p:spTree>
    <p:extLst>
      <p:ext uri="{BB962C8B-B14F-4D97-AF65-F5344CB8AC3E}">
        <p14:creationId xmlns:p14="http://schemas.microsoft.com/office/powerpoint/2010/main" val="36513636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7999" y="704045"/>
            <a:ext cx="9366564" cy="1343571"/>
          </a:xfrm>
        </p:spPr>
        <p:txBody>
          <a:bodyPr/>
          <a:lstStyle/>
          <a:p>
            <a:r>
              <a:rPr lang="en-US" smtClean="0"/>
              <a:t>Click to edit Master title style</a:t>
            </a:r>
            <a:endParaRPr lang="en-GB" dirty="0"/>
          </a:p>
        </p:txBody>
      </p:sp>
      <p:sp>
        <p:nvSpPr>
          <p:cNvPr id="3" name="Date Placeholder 2"/>
          <p:cNvSpPr>
            <a:spLocks noGrp="1"/>
          </p:cNvSpPr>
          <p:nvPr>
            <p:ph type="dt" sz="half" idx="10"/>
          </p:nvPr>
        </p:nvSpPr>
        <p:spPr/>
        <p:txBody>
          <a:bodyPr/>
          <a:lstStyle/>
          <a:p>
            <a:fld id="{C4FF2AC5-D048-4B0B-885A-3235D6974E21}" type="datetime1">
              <a:rPr lang="en-GB" smtClean="0"/>
              <a:t>14/06/2018</a:t>
            </a:fld>
            <a:endParaRPr lang="en-GB"/>
          </a:p>
        </p:txBody>
      </p:sp>
      <p:sp>
        <p:nvSpPr>
          <p:cNvPr id="4" name="Footer Placeholder 3"/>
          <p:cNvSpPr>
            <a:spLocks noGrp="1"/>
          </p:cNvSpPr>
          <p:nvPr>
            <p:ph type="ftr" sz="quarter" idx="11"/>
          </p:nvPr>
        </p:nvSpPr>
        <p:spPr/>
        <p:txBody>
          <a:bodyPr/>
          <a:lstStyle/>
          <a:p>
            <a:r>
              <a:rPr lang="en-GB" smtClean="0"/>
              <a:t>Private and confidential     Big Data, Hadoop e outros Bichos </a:t>
            </a:r>
            <a:endParaRPr lang="en-GB"/>
          </a:p>
        </p:txBody>
      </p:sp>
    </p:spTree>
    <p:extLst>
      <p:ext uri="{BB962C8B-B14F-4D97-AF65-F5344CB8AC3E}">
        <p14:creationId xmlns:p14="http://schemas.microsoft.com/office/powerpoint/2010/main" val="32752505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0E1E7A-3FCC-4DB1-9450-951563B5D539}" type="datetime1">
              <a:rPr lang="en-GB" smtClean="0"/>
              <a:t>14/06/2018</a:t>
            </a:fld>
            <a:endParaRPr lang="en-GB"/>
          </a:p>
        </p:txBody>
      </p:sp>
      <p:sp>
        <p:nvSpPr>
          <p:cNvPr id="3" name="Footer Placeholder 2"/>
          <p:cNvSpPr>
            <a:spLocks noGrp="1"/>
          </p:cNvSpPr>
          <p:nvPr>
            <p:ph type="ftr" sz="quarter" idx="11"/>
          </p:nvPr>
        </p:nvSpPr>
        <p:spPr/>
        <p:txBody>
          <a:bodyPr/>
          <a:lstStyle/>
          <a:p>
            <a:r>
              <a:rPr lang="en-GB" smtClean="0"/>
              <a:t>Private and confidential     Big Data, Hadoop e outros Bichos </a:t>
            </a:r>
            <a:endParaRPr lang="en-GB" dirty="0"/>
          </a:p>
        </p:txBody>
      </p:sp>
    </p:spTree>
    <p:extLst>
      <p:ext uri="{BB962C8B-B14F-4D97-AF65-F5344CB8AC3E}">
        <p14:creationId xmlns:p14="http://schemas.microsoft.com/office/powerpoint/2010/main" val="4834472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79A28CB-9A45-4EDC-91CD-9EA5DD2A8651}" type="datetime1">
              <a:rPr lang="en-GB" smtClean="0"/>
              <a:t>14/06/2018</a:t>
            </a:fld>
            <a:endParaRPr lang="en-GB" dirty="0"/>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0" y="0"/>
            <a:ext cx="6276088" cy="1671638"/>
          </a:xfrm>
          <a:prstGeom prst="rect">
            <a:avLst/>
          </a:prstGeom>
        </p:spPr>
      </p:pic>
      <p:pic>
        <p:nvPicPr>
          <p:cNvPr id="8" name="Imagem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23583" y="2157414"/>
            <a:ext cx="8192168" cy="4491815"/>
          </a:xfrm>
          <a:prstGeom prst="rect">
            <a:avLst/>
          </a:prstGeom>
        </p:spPr>
      </p:pic>
      <p:pic>
        <p:nvPicPr>
          <p:cNvPr id="7" name="Imagem 2"/>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333572" y="514407"/>
            <a:ext cx="424205" cy="46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40010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Background Image Fi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1" y="2268000"/>
            <a:ext cx="9366563" cy="1013139"/>
          </a:xfrm>
        </p:spPr>
        <p:txBody>
          <a:bodyPr anchor="t" anchorCtr="0"/>
          <a:lstStyle>
            <a:lvl1pPr algn="l">
              <a:lnSpc>
                <a:spcPct val="90000"/>
              </a:lnSpc>
              <a:defRPr sz="4000"/>
            </a:lvl1pPr>
          </a:lstStyle>
          <a:p>
            <a:r>
              <a:rPr lang="en-US" smtClean="0"/>
              <a:t>Click to edit Master title style</a:t>
            </a:r>
            <a:endParaRPr lang="en-GB" dirty="0"/>
          </a:p>
        </p:txBody>
      </p:sp>
      <p:sp>
        <p:nvSpPr>
          <p:cNvPr id="3" name="Subtitle 2"/>
          <p:cNvSpPr>
            <a:spLocks noGrp="1"/>
          </p:cNvSpPr>
          <p:nvPr>
            <p:ph type="subTitle" idx="1"/>
          </p:nvPr>
        </p:nvSpPr>
        <p:spPr>
          <a:xfrm>
            <a:off x="468001" y="3520225"/>
            <a:ext cx="9366563" cy="3120000"/>
          </a:xfrm>
        </p:spPr>
        <p:txBody>
          <a:bodyPr anchor="t" anchorCtr="0"/>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dirty="0"/>
          </a:p>
        </p:txBody>
      </p:sp>
      <p:sp>
        <p:nvSpPr>
          <p:cNvPr id="4" name="Date Placeholder 3"/>
          <p:cNvSpPr>
            <a:spLocks noGrp="1"/>
          </p:cNvSpPr>
          <p:nvPr>
            <p:ph type="dt" sz="half" idx="10"/>
          </p:nvPr>
        </p:nvSpPr>
        <p:spPr/>
        <p:txBody>
          <a:bodyPr/>
          <a:lstStyle/>
          <a:p>
            <a:fld id="{2A3B9DA2-E60D-4E09-8BBD-A8319B04911E}" type="datetime1">
              <a:rPr lang="en-GB" smtClean="0"/>
              <a:t>14/06/2018</a:t>
            </a:fld>
            <a:endParaRPr lang="en-GB" dirty="0"/>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dirty="0"/>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p:blipFill>
        <p:spPr>
          <a:xfrm>
            <a:off x="0" y="0"/>
            <a:ext cx="6276088" cy="1671638"/>
          </a:xfrm>
          <a:prstGeom prst="rect">
            <a:avLst/>
          </a:prstGeom>
        </p:spPr>
      </p:pic>
      <p:pic>
        <p:nvPicPr>
          <p:cNvPr id="13" name="Imagem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84318" y="7182172"/>
            <a:ext cx="3163433" cy="1734529"/>
          </a:xfrm>
          <a:prstGeom prst="rect">
            <a:avLst/>
          </a:prstGeom>
        </p:spPr>
      </p:pic>
      <p:pic>
        <p:nvPicPr>
          <p:cNvPr id="10" name="Imagem 2"/>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1333572" y="514407"/>
            <a:ext cx="424205" cy="46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21626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1" y="2268000"/>
            <a:ext cx="9366563" cy="1013139"/>
          </a:xfrm>
        </p:spPr>
        <p:txBody>
          <a:bodyPr anchor="t" anchorCtr="0"/>
          <a:lstStyle>
            <a:lvl1pPr algn="l">
              <a:lnSpc>
                <a:spcPct val="90000"/>
              </a:lnSpc>
              <a:defRPr sz="4000"/>
            </a:lvl1pPr>
          </a:lstStyle>
          <a:p>
            <a:r>
              <a:rPr lang="en-US" smtClean="0"/>
              <a:t>Click to edit Master title style</a:t>
            </a:r>
            <a:endParaRPr lang="en-GB" dirty="0"/>
          </a:p>
        </p:txBody>
      </p:sp>
      <p:sp>
        <p:nvSpPr>
          <p:cNvPr id="3" name="Subtitle 2"/>
          <p:cNvSpPr>
            <a:spLocks noGrp="1"/>
          </p:cNvSpPr>
          <p:nvPr>
            <p:ph type="subTitle" idx="1"/>
          </p:nvPr>
        </p:nvSpPr>
        <p:spPr>
          <a:xfrm>
            <a:off x="468001" y="3520225"/>
            <a:ext cx="9366563" cy="3120000"/>
          </a:xfrm>
        </p:spPr>
        <p:txBody>
          <a:bodyPr anchor="t" anchorCtr="0"/>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dirty="0"/>
          </a:p>
        </p:txBody>
      </p:sp>
      <p:sp>
        <p:nvSpPr>
          <p:cNvPr id="4" name="Date Placeholder 3"/>
          <p:cNvSpPr>
            <a:spLocks noGrp="1"/>
          </p:cNvSpPr>
          <p:nvPr>
            <p:ph type="dt" sz="half" idx="10"/>
          </p:nvPr>
        </p:nvSpPr>
        <p:spPr/>
        <p:txBody>
          <a:bodyPr/>
          <a:lstStyle/>
          <a:p>
            <a:fld id="{F54C4C49-5C74-4151-8DE5-0D2382B44F27}" type="datetime1">
              <a:rPr lang="en-GB" smtClean="0"/>
              <a:t>14/06/2018</a:t>
            </a:fld>
            <a:endParaRPr lang="en-GB" dirty="0"/>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0" y="0"/>
            <a:ext cx="6276088" cy="1671638"/>
          </a:xfrm>
          <a:prstGeom prst="rect">
            <a:avLst/>
          </a:prstGeom>
        </p:spPr>
      </p:pic>
      <p:pic>
        <p:nvPicPr>
          <p:cNvPr id="11" name="Imagem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84318" y="7182172"/>
            <a:ext cx="3163433" cy="1734529"/>
          </a:xfrm>
          <a:prstGeom prst="rect">
            <a:avLst/>
          </a:prstGeom>
        </p:spPr>
      </p:pic>
      <p:pic>
        <p:nvPicPr>
          <p:cNvPr id="10" name="Imagem 2"/>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333572" y="514407"/>
            <a:ext cx="424205" cy="46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42025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CF0F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00" y="3518401"/>
            <a:ext cx="9366563" cy="3635833"/>
          </a:xfrm>
        </p:spPr>
        <p:txBody>
          <a:bodyPr/>
          <a:lstStyle>
            <a:lvl1pPr marL="269875" indent="-269875">
              <a:spcBef>
                <a:spcPts val="1600"/>
              </a:spcBef>
              <a:buFont typeface="+mj-lt"/>
              <a:buAutoNum type="arabicPeriod"/>
              <a:defRPr sz="1800" b="0"/>
            </a:lvl1pPr>
            <a:lvl2pPr marL="269875" indent="0">
              <a:buNone/>
              <a:defRPr sz="1800" b="0"/>
            </a:lvl2pPr>
            <a:lvl3pPr marL="269875" indent="0">
              <a:buNone/>
              <a:defRPr sz="1800" b="0"/>
            </a:lvl3pPr>
            <a:lvl4pPr marL="269875" indent="0">
              <a:buNone/>
              <a:defRPr sz="1800" b="0"/>
            </a:lvl4pPr>
            <a:lvl5pPr marL="269875" indent="0">
              <a:buNone/>
              <a:defRPr sz="18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7999" y="2268000"/>
            <a:ext cx="9366564" cy="1343571"/>
          </a:xfrm>
        </p:spPr>
        <p:txBody>
          <a:bodyPr/>
          <a:lstStyle>
            <a:lvl1pPr>
              <a:defRPr sz="4000"/>
            </a:lvl1p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168BE27B-EFB0-4903-BE1C-EB803E4C063F}"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0" y="0"/>
            <a:ext cx="6276088" cy="1671638"/>
          </a:xfrm>
          <a:prstGeom prst="rect">
            <a:avLst/>
          </a:prstGeom>
        </p:spPr>
      </p:pic>
    </p:spTree>
    <p:extLst>
      <p:ext uri="{BB962C8B-B14F-4D97-AF65-F5344CB8AC3E}">
        <p14:creationId xmlns:p14="http://schemas.microsoft.com/office/powerpoint/2010/main" val="3743252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00" y="2696633"/>
            <a:ext cx="9366563" cy="496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7999" y="704045"/>
            <a:ext cx="9366564" cy="1343571"/>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D30F12C7-CDC3-4441-A745-E7D339D1DC95}"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Tree>
    <p:extLst>
      <p:ext uri="{BB962C8B-B14F-4D97-AF65-F5344CB8AC3E}">
        <p14:creationId xmlns:p14="http://schemas.microsoft.com/office/powerpoint/2010/main" val="8933598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696633"/>
            <a:ext cx="5400000" cy="496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7999" y="704045"/>
            <a:ext cx="9366564" cy="1343571"/>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8E36178C-1494-466C-93D9-CC5A40CF62EF}"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6" name="Content Placeholder 2"/>
          <p:cNvSpPr>
            <a:spLocks noGrp="1"/>
          </p:cNvSpPr>
          <p:nvPr>
            <p:ph idx="12"/>
          </p:nvPr>
        </p:nvSpPr>
        <p:spPr>
          <a:xfrm>
            <a:off x="6181726" y="2696633"/>
            <a:ext cx="5564188" cy="496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32001955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00" y="2696633"/>
            <a:ext cx="5570851" cy="496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8000" y="704045"/>
            <a:ext cx="5570851" cy="1343571"/>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4312F68A-0CC5-48E0-B875-335A7A3D9D77}"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9" name="Picture Placeholder 9"/>
          <p:cNvSpPr>
            <a:spLocks noGrp="1"/>
          </p:cNvSpPr>
          <p:nvPr>
            <p:ph type="pic" sz="quarter" idx="14"/>
          </p:nvPr>
        </p:nvSpPr>
        <p:spPr>
          <a:xfrm>
            <a:off x="6441540" y="-6764"/>
            <a:ext cx="5763340" cy="7674927"/>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5754005 w 5758165"/>
              <a:gd name="connsiteY7" fmla="*/ 5755222 h 5763339"/>
              <a:gd name="connsiteX8" fmla="*/ 3708867 w 5758165"/>
              <a:gd name="connsiteY8" fmla="*/ 5749051 h 5763339"/>
              <a:gd name="connsiteX9" fmla="*/ 2287010 w 5758165"/>
              <a:gd name="connsiteY9" fmla="*/ 5763339 h 5763339"/>
              <a:gd name="connsiteX10" fmla="*/ 4350 w 5758165"/>
              <a:gd name="connsiteY10" fmla="*/ 3704516 h 5763339"/>
              <a:gd name="connsiteX11" fmla="*/ 4350 w 5758165"/>
              <a:gd name="connsiteY11" fmla="*/ 2044535 h 5763339"/>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5754005 w 5758165"/>
              <a:gd name="connsiteY7" fmla="*/ 5755222 h 5763339"/>
              <a:gd name="connsiteX8" fmla="*/ 3708867 w 5758165"/>
              <a:gd name="connsiteY8" fmla="*/ 5749051 h 5763339"/>
              <a:gd name="connsiteX9" fmla="*/ 2287010 w 5758165"/>
              <a:gd name="connsiteY9" fmla="*/ 5763339 h 5763339"/>
              <a:gd name="connsiteX10" fmla="*/ 13875 w 5758165"/>
              <a:gd name="connsiteY10" fmla="*/ 3740235 h 5763339"/>
              <a:gd name="connsiteX11" fmla="*/ 4350 w 5758165"/>
              <a:gd name="connsiteY11" fmla="*/ 2044535 h 5763339"/>
              <a:gd name="connsiteX0" fmla="*/ 4350 w 5758165"/>
              <a:gd name="connsiteY0" fmla="*/ 2044535 h 5756195"/>
              <a:gd name="connsiteX1" fmla="*/ 0 w 5758165"/>
              <a:gd name="connsiteY1" fmla="*/ 1284 h 5756195"/>
              <a:gd name="connsiteX2" fmla="*/ 2048885 w 5758165"/>
              <a:gd name="connsiteY2" fmla="*/ 0 h 5756195"/>
              <a:gd name="connsiteX3" fmla="*/ 3708867 w 5758165"/>
              <a:gd name="connsiteY3" fmla="*/ 0 h 5756195"/>
              <a:gd name="connsiteX4" fmla="*/ 5758165 w 5758165"/>
              <a:gd name="connsiteY4" fmla="*/ 311 h 5756195"/>
              <a:gd name="connsiteX5" fmla="*/ 5753402 w 5758165"/>
              <a:gd name="connsiteY5" fmla="*/ 2044535 h 5756195"/>
              <a:gd name="connsiteX6" fmla="*/ 5753402 w 5758165"/>
              <a:gd name="connsiteY6" fmla="*/ 3704516 h 5756195"/>
              <a:gd name="connsiteX7" fmla="*/ 5754005 w 5758165"/>
              <a:gd name="connsiteY7" fmla="*/ 5755222 h 5756195"/>
              <a:gd name="connsiteX8" fmla="*/ 3708867 w 5758165"/>
              <a:gd name="connsiteY8" fmla="*/ 5749051 h 5756195"/>
              <a:gd name="connsiteX9" fmla="*/ 2372735 w 5758165"/>
              <a:gd name="connsiteY9" fmla="*/ 5756195 h 5756195"/>
              <a:gd name="connsiteX10" fmla="*/ 13875 w 5758165"/>
              <a:gd name="connsiteY10" fmla="*/ 3740235 h 5756195"/>
              <a:gd name="connsiteX11" fmla="*/ 4350 w 5758165"/>
              <a:gd name="connsiteY11" fmla="*/ 2044535 h 5756195"/>
              <a:gd name="connsiteX0" fmla="*/ 9525 w 5763340"/>
              <a:gd name="connsiteY0" fmla="*/ 2044535 h 5756195"/>
              <a:gd name="connsiteX1" fmla="*/ 5175 w 5763340"/>
              <a:gd name="connsiteY1" fmla="*/ 1284 h 5756195"/>
              <a:gd name="connsiteX2" fmla="*/ 2054060 w 5763340"/>
              <a:gd name="connsiteY2" fmla="*/ 0 h 5756195"/>
              <a:gd name="connsiteX3" fmla="*/ 3714042 w 5763340"/>
              <a:gd name="connsiteY3" fmla="*/ 0 h 5756195"/>
              <a:gd name="connsiteX4" fmla="*/ 5763340 w 5763340"/>
              <a:gd name="connsiteY4" fmla="*/ 311 h 5756195"/>
              <a:gd name="connsiteX5" fmla="*/ 5758577 w 5763340"/>
              <a:gd name="connsiteY5" fmla="*/ 2044535 h 5756195"/>
              <a:gd name="connsiteX6" fmla="*/ 5758577 w 5763340"/>
              <a:gd name="connsiteY6" fmla="*/ 3704516 h 5756195"/>
              <a:gd name="connsiteX7" fmla="*/ 5759180 w 5763340"/>
              <a:gd name="connsiteY7" fmla="*/ 5755222 h 5756195"/>
              <a:gd name="connsiteX8" fmla="*/ 3714042 w 5763340"/>
              <a:gd name="connsiteY8" fmla="*/ 5749051 h 5756195"/>
              <a:gd name="connsiteX9" fmla="*/ 2377910 w 5763340"/>
              <a:gd name="connsiteY9" fmla="*/ 5756195 h 5756195"/>
              <a:gd name="connsiteX10" fmla="*/ 0 w 5763340"/>
              <a:gd name="connsiteY10" fmla="*/ 3825960 h 5756195"/>
              <a:gd name="connsiteX11" fmla="*/ 9525 w 5763340"/>
              <a:gd name="connsiteY11" fmla="*/ 2044535 h 575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3340" h="5756195">
                <a:moveTo>
                  <a:pt x="9525" y="2044535"/>
                </a:moveTo>
                <a:lnTo>
                  <a:pt x="5175" y="1284"/>
                </a:lnTo>
                <a:lnTo>
                  <a:pt x="2054060" y="0"/>
                </a:lnTo>
                <a:lnTo>
                  <a:pt x="3714042" y="0"/>
                </a:lnTo>
                <a:lnTo>
                  <a:pt x="5763340" y="311"/>
                </a:lnTo>
                <a:cubicBezTo>
                  <a:pt x="5762546" y="679338"/>
                  <a:pt x="5759371" y="1365508"/>
                  <a:pt x="5758577" y="2044535"/>
                </a:cubicBezTo>
                <a:lnTo>
                  <a:pt x="5758577" y="3704516"/>
                </a:lnTo>
                <a:lnTo>
                  <a:pt x="5759180" y="5755222"/>
                </a:lnTo>
                <a:lnTo>
                  <a:pt x="3714042" y="5749051"/>
                </a:lnTo>
                <a:lnTo>
                  <a:pt x="2377910" y="5756195"/>
                </a:lnTo>
                <a:cubicBezTo>
                  <a:pt x="1248744" y="5756195"/>
                  <a:pt x="0" y="4955126"/>
                  <a:pt x="0" y="3825960"/>
                </a:cubicBezTo>
                <a:lnTo>
                  <a:pt x="9525" y="2044535"/>
                </a:lnTo>
                <a:close/>
              </a:path>
            </a:pathLst>
          </a:custGeom>
        </p:spPr>
        <p:txBody>
          <a:bodyPr/>
          <a:lstStyle/>
          <a:p>
            <a:r>
              <a:rPr lang="en-US" smtClean="0"/>
              <a:t>Drag picture to placeholder or click icon to add</a:t>
            </a:r>
            <a:endParaRPr lang="en-GB"/>
          </a:p>
        </p:txBody>
      </p:sp>
    </p:spTree>
    <p:extLst>
      <p:ext uri="{BB962C8B-B14F-4D97-AF65-F5344CB8AC3E}">
        <p14:creationId xmlns:p14="http://schemas.microsoft.com/office/powerpoint/2010/main" val="97998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CF0F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00" y="3518401"/>
            <a:ext cx="9366563" cy="3635833"/>
          </a:xfrm>
        </p:spPr>
        <p:txBody>
          <a:bodyPr/>
          <a:lstStyle>
            <a:lvl1pPr marL="269875" indent="-269875">
              <a:spcBef>
                <a:spcPts val="1600"/>
              </a:spcBef>
              <a:buFont typeface="+mj-lt"/>
              <a:buAutoNum type="arabicPeriod"/>
              <a:defRPr sz="1800" b="0"/>
            </a:lvl1pPr>
            <a:lvl2pPr marL="269875" indent="0">
              <a:buNone/>
              <a:defRPr sz="1800" b="0"/>
            </a:lvl2pPr>
            <a:lvl3pPr marL="269875" indent="0">
              <a:buNone/>
              <a:defRPr sz="1800" b="0"/>
            </a:lvl3pPr>
            <a:lvl4pPr marL="269875" indent="0">
              <a:buNone/>
              <a:defRPr sz="1800" b="0"/>
            </a:lvl4pPr>
            <a:lvl5pPr marL="269875" indent="0">
              <a:buNone/>
              <a:defRPr sz="18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7999" y="2268000"/>
            <a:ext cx="9366564" cy="1343571"/>
          </a:xfrm>
        </p:spPr>
        <p:txBody>
          <a:bodyPr/>
          <a:lstStyle>
            <a:lvl1pPr>
              <a:defRPr sz="4000"/>
            </a:lvl1p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A6049A4-F9CC-4652-BB52-119E01AB0831}"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0" y="0"/>
            <a:ext cx="6276088" cy="1671638"/>
          </a:xfrm>
          <a:prstGeom prst="rect">
            <a:avLst/>
          </a:prstGeom>
        </p:spPr>
      </p:pic>
    </p:spTree>
    <p:extLst>
      <p:ext uri="{BB962C8B-B14F-4D97-AF65-F5344CB8AC3E}">
        <p14:creationId xmlns:p14="http://schemas.microsoft.com/office/powerpoint/2010/main" val="1622585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Title,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5063" y="2696633"/>
            <a:ext cx="5570851" cy="496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6175063" y="704045"/>
            <a:ext cx="4972836" cy="1343571"/>
          </a:xfrm>
        </p:spPr>
        <p:txBody>
          <a:bodyPr/>
          <a:lstStyle/>
          <a:p>
            <a:r>
              <a:rPr lang="en-US" dirty="0" smtClean="0"/>
              <a:t>Click to edit Master title style</a:t>
            </a:r>
            <a:endParaRPr lang="en-GB" dirty="0"/>
          </a:p>
        </p:txBody>
      </p:sp>
      <p:sp>
        <p:nvSpPr>
          <p:cNvPr id="4" name="Date Placeholder 3"/>
          <p:cNvSpPr>
            <a:spLocks noGrp="1"/>
          </p:cNvSpPr>
          <p:nvPr>
            <p:ph type="dt" sz="half" idx="10"/>
          </p:nvPr>
        </p:nvSpPr>
        <p:spPr/>
        <p:txBody>
          <a:bodyPr/>
          <a:lstStyle/>
          <a:p>
            <a:fld id="{CC4BD3E3-5907-4788-9D60-C6A9A2E13DE9}"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7" name="Picture Placeholder 9"/>
          <p:cNvSpPr>
            <a:spLocks noGrp="1"/>
          </p:cNvSpPr>
          <p:nvPr>
            <p:ph type="pic" sz="quarter" idx="13"/>
          </p:nvPr>
        </p:nvSpPr>
        <p:spPr>
          <a:xfrm>
            <a:off x="-12879" y="-6765"/>
            <a:ext cx="5762927" cy="7666788"/>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3194517 w 5758165"/>
              <a:gd name="connsiteY7" fmla="*/ 5763339 h 5763339"/>
              <a:gd name="connsiteX8" fmla="*/ 2048885 w 5758165"/>
              <a:gd name="connsiteY8" fmla="*/ 5749051 h 5763339"/>
              <a:gd name="connsiteX9" fmla="*/ 6743 w 5758165"/>
              <a:gd name="connsiteY9" fmla="*/ 5750091 h 5763339"/>
              <a:gd name="connsiteX10" fmla="*/ 4350 w 5758165"/>
              <a:gd name="connsiteY10" fmla="*/ 3704516 h 5763339"/>
              <a:gd name="connsiteX11" fmla="*/ 4350 w 5758165"/>
              <a:gd name="connsiteY11" fmla="*/ 2044535 h 5763339"/>
              <a:gd name="connsiteX0" fmla="*/ 4350 w 5772452"/>
              <a:gd name="connsiteY0" fmla="*/ 2044535 h 5763339"/>
              <a:gd name="connsiteX1" fmla="*/ 0 w 5772452"/>
              <a:gd name="connsiteY1" fmla="*/ 1284 h 5763339"/>
              <a:gd name="connsiteX2" fmla="*/ 2048885 w 5772452"/>
              <a:gd name="connsiteY2" fmla="*/ 0 h 5763339"/>
              <a:gd name="connsiteX3" fmla="*/ 3708867 w 5772452"/>
              <a:gd name="connsiteY3" fmla="*/ 0 h 5763339"/>
              <a:gd name="connsiteX4" fmla="*/ 5758165 w 5772452"/>
              <a:gd name="connsiteY4" fmla="*/ 311 h 5763339"/>
              <a:gd name="connsiteX5" fmla="*/ 5753402 w 5772452"/>
              <a:gd name="connsiteY5" fmla="*/ 2044535 h 5763339"/>
              <a:gd name="connsiteX6" fmla="*/ 5772452 w 5772452"/>
              <a:gd name="connsiteY6" fmla="*/ 3890254 h 5763339"/>
              <a:gd name="connsiteX7" fmla="*/ 3194517 w 5772452"/>
              <a:gd name="connsiteY7" fmla="*/ 5763339 h 5763339"/>
              <a:gd name="connsiteX8" fmla="*/ 2048885 w 5772452"/>
              <a:gd name="connsiteY8" fmla="*/ 5749051 h 5763339"/>
              <a:gd name="connsiteX9" fmla="*/ 6743 w 5772452"/>
              <a:gd name="connsiteY9" fmla="*/ 5750091 h 5763339"/>
              <a:gd name="connsiteX10" fmla="*/ 4350 w 5772452"/>
              <a:gd name="connsiteY10" fmla="*/ 3704516 h 5763339"/>
              <a:gd name="connsiteX11" fmla="*/ 4350 w 5772452"/>
              <a:gd name="connsiteY11" fmla="*/ 2044535 h 5763339"/>
              <a:gd name="connsiteX0" fmla="*/ 4350 w 5762927"/>
              <a:gd name="connsiteY0" fmla="*/ 2044535 h 5763339"/>
              <a:gd name="connsiteX1" fmla="*/ 0 w 5762927"/>
              <a:gd name="connsiteY1" fmla="*/ 1284 h 5763339"/>
              <a:gd name="connsiteX2" fmla="*/ 2048885 w 5762927"/>
              <a:gd name="connsiteY2" fmla="*/ 0 h 5763339"/>
              <a:gd name="connsiteX3" fmla="*/ 3708867 w 5762927"/>
              <a:gd name="connsiteY3" fmla="*/ 0 h 5763339"/>
              <a:gd name="connsiteX4" fmla="*/ 5758165 w 5762927"/>
              <a:gd name="connsiteY4" fmla="*/ 311 h 5763339"/>
              <a:gd name="connsiteX5" fmla="*/ 5753402 w 5762927"/>
              <a:gd name="connsiteY5" fmla="*/ 2044535 h 5763339"/>
              <a:gd name="connsiteX6" fmla="*/ 5762927 w 5762927"/>
              <a:gd name="connsiteY6" fmla="*/ 3883111 h 5763339"/>
              <a:gd name="connsiteX7" fmla="*/ 3194517 w 5762927"/>
              <a:gd name="connsiteY7" fmla="*/ 5763339 h 5763339"/>
              <a:gd name="connsiteX8" fmla="*/ 2048885 w 5762927"/>
              <a:gd name="connsiteY8" fmla="*/ 5749051 h 5763339"/>
              <a:gd name="connsiteX9" fmla="*/ 6743 w 5762927"/>
              <a:gd name="connsiteY9" fmla="*/ 5750091 h 5763339"/>
              <a:gd name="connsiteX10" fmla="*/ 4350 w 5762927"/>
              <a:gd name="connsiteY10" fmla="*/ 3704516 h 5763339"/>
              <a:gd name="connsiteX11" fmla="*/ 4350 w 5762927"/>
              <a:gd name="connsiteY11" fmla="*/ 2044535 h 5763339"/>
              <a:gd name="connsiteX0" fmla="*/ 4350 w 5762927"/>
              <a:gd name="connsiteY0" fmla="*/ 2044535 h 5750091"/>
              <a:gd name="connsiteX1" fmla="*/ 0 w 5762927"/>
              <a:gd name="connsiteY1" fmla="*/ 1284 h 5750091"/>
              <a:gd name="connsiteX2" fmla="*/ 2048885 w 5762927"/>
              <a:gd name="connsiteY2" fmla="*/ 0 h 5750091"/>
              <a:gd name="connsiteX3" fmla="*/ 3708867 w 5762927"/>
              <a:gd name="connsiteY3" fmla="*/ 0 h 5750091"/>
              <a:gd name="connsiteX4" fmla="*/ 5758165 w 5762927"/>
              <a:gd name="connsiteY4" fmla="*/ 311 h 5750091"/>
              <a:gd name="connsiteX5" fmla="*/ 5753402 w 5762927"/>
              <a:gd name="connsiteY5" fmla="*/ 2044535 h 5750091"/>
              <a:gd name="connsiteX6" fmla="*/ 5762927 w 5762927"/>
              <a:gd name="connsiteY6" fmla="*/ 3883111 h 5750091"/>
              <a:gd name="connsiteX7" fmla="*/ 3270717 w 5762927"/>
              <a:gd name="connsiteY7" fmla="*/ 5741908 h 5750091"/>
              <a:gd name="connsiteX8" fmla="*/ 2048885 w 5762927"/>
              <a:gd name="connsiteY8" fmla="*/ 5749051 h 5750091"/>
              <a:gd name="connsiteX9" fmla="*/ 6743 w 5762927"/>
              <a:gd name="connsiteY9" fmla="*/ 5750091 h 5750091"/>
              <a:gd name="connsiteX10" fmla="*/ 4350 w 5762927"/>
              <a:gd name="connsiteY10" fmla="*/ 3704516 h 5750091"/>
              <a:gd name="connsiteX11" fmla="*/ 4350 w 5762927"/>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2927" h="5750091">
                <a:moveTo>
                  <a:pt x="4350" y="2044535"/>
                </a:moveTo>
                <a:lnTo>
                  <a:pt x="0" y="1284"/>
                </a:lnTo>
                <a:lnTo>
                  <a:pt x="2048885" y="0"/>
                </a:lnTo>
                <a:lnTo>
                  <a:pt x="3708867" y="0"/>
                </a:lnTo>
                <a:lnTo>
                  <a:pt x="5758165" y="311"/>
                </a:lnTo>
                <a:cubicBezTo>
                  <a:pt x="5757371" y="679338"/>
                  <a:pt x="5754196" y="1365508"/>
                  <a:pt x="5753402" y="2044535"/>
                </a:cubicBezTo>
                <a:lnTo>
                  <a:pt x="5762927" y="3883111"/>
                </a:lnTo>
                <a:cubicBezTo>
                  <a:pt x="5762927" y="5012277"/>
                  <a:pt x="4399883" y="5741908"/>
                  <a:pt x="3270717" y="5741908"/>
                </a:cubicBezTo>
                <a:lnTo>
                  <a:pt x="2048885" y="5749051"/>
                </a:lnTo>
                <a:lnTo>
                  <a:pt x="6743" y="5750091"/>
                </a:lnTo>
                <a:cubicBezTo>
                  <a:pt x="6739" y="5072201"/>
                  <a:pt x="4354" y="4382406"/>
                  <a:pt x="4350" y="3704516"/>
                </a:cubicBezTo>
                <a:lnTo>
                  <a:pt x="4350" y="2044535"/>
                </a:lnTo>
                <a:close/>
              </a:path>
            </a:pathLst>
          </a:custGeom>
          <a:noFill/>
        </p:spPr>
        <p:txBody>
          <a:bodyPr/>
          <a:lstStyle/>
          <a:p>
            <a:r>
              <a:rPr lang="en-US" smtClean="0"/>
              <a:t>Drag picture to placeholder or click icon to add</a:t>
            </a:r>
            <a:endParaRPr lang="en-GB"/>
          </a:p>
        </p:txBody>
      </p:sp>
    </p:spTree>
    <p:extLst>
      <p:ext uri="{BB962C8B-B14F-4D97-AF65-F5344CB8AC3E}">
        <p14:creationId xmlns:p14="http://schemas.microsoft.com/office/powerpoint/2010/main" val="6351730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519" y="755653"/>
            <a:ext cx="5087537" cy="6085415"/>
          </a:xfrm>
        </p:spPr>
        <p:txBody>
          <a:bodyPr anchor="ctr" anchorCtr="0"/>
          <a:lstStyle>
            <a:lvl1pPr marL="128588" indent="-128588">
              <a:lnSpc>
                <a:spcPct val="95000"/>
              </a:lnSpc>
              <a:spcBef>
                <a:spcPts val="0"/>
              </a:spcBef>
              <a:defRPr sz="2400">
                <a:solidFill>
                  <a:schemeClr val="accent1"/>
                </a:solidFill>
              </a:defRPr>
            </a:lvl1pPr>
            <a:lvl2pPr marL="128588" indent="-128588">
              <a:lnSpc>
                <a:spcPct val="95000"/>
              </a:lnSpc>
              <a:spcBef>
                <a:spcPts val="0"/>
              </a:spcBef>
              <a:buNone/>
              <a:defRPr sz="2400" b="0">
                <a:solidFill>
                  <a:schemeClr val="accent1"/>
                </a:solidFill>
              </a:defRPr>
            </a:lvl2pPr>
            <a:lvl3pPr marL="128588" indent="-128588">
              <a:lnSpc>
                <a:spcPct val="95000"/>
              </a:lnSpc>
              <a:spcBef>
                <a:spcPts val="0"/>
              </a:spcBef>
              <a:buNone/>
              <a:defRPr sz="2400" b="0">
                <a:solidFill>
                  <a:schemeClr val="accent1"/>
                </a:solidFill>
              </a:defRPr>
            </a:lvl3pPr>
            <a:lvl4pPr marL="128588" indent="-128588">
              <a:lnSpc>
                <a:spcPct val="95000"/>
              </a:lnSpc>
              <a:spcBef>
                <a:spcPts val="0"/>
              </a:spcBef>
              <a:buNone/>
              <a:defRPr sz="2400" b="0">
                <a:solidFill>
                  <a:schemeClr val="accent1"/>
                </a:solidFill>
              </a:defRPr>
            </a:lvl4pPr>
            <a:lvl5pPr marL="128588" indent="-128588">
              <a:lnSpc>
                <a:spcPct val="95000"/>
              </a:lnSpc>
              <a:spcBef>
                <a:spcPts val="0"/>
              </a:spcBef>
              <a:buNone/>
              <a:defRPr sz="2400" b="0">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10"/>
          </p:nvPr>
        </p:nvSpPr>
        <p:spPr/>
        <p:txBody>
          <a:bodyPr/>
          <a:lstStyle/>
          <a:p>
            <a:fld id="{B849E230-75A0-4922-A5BC-F8BAA988A9D5}"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7" name="Picture Placeholder 9"/>
          <p:cNvSpPr>
            <a:spLocks noGrp="1"/>
          </p:cNvSpPr>
          <p:nvPr>
            <p:ph type="pic" sz="quarter" idx="14"/>
          </p:nvPr>
        </p:nvSpPr>
        <p:spPr>
          <a:xfrm>
            <a:off x="6441540" y="-6764"/>
            <a:ext cx="5763340" cy="7674927"/>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5754005 w 5758165"/>
              <a:gd name="connsiteY7" fmla="*/ 5755222 h 5763339"/>
              <a:gd name="connsiteX8" fmla="*/ 3708867 w 5758165"/>
              <a:gd name="connsiteY8" fmla="*/ 5749051 h 5763339"/>
              <a:gd name="connsiteX9" fmla="*/ 2287010 w 5758165"/>
              <a:gd name="connsiteY9" fmla="*/ 5763339 h 5763339"/>
              <a:gd name="connsiteX10" fmla="*/ 4350 w 5758165"/>
              <a:gd name="connsiteY10" fmla="*/ 3704516 h 5763339"/>
              <a:gd name="connsiteX11" fmla="*/ 4350 w 5758165"/>
              <a:gd name="connsiteY11" fmla="*/ 2044535 h 5763339"/>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5754005 w 5758165"/>
              <a:gd name="connsiteY7" fmla="*/ 5755222 h 5763339"/>
              <a:gd name="connsiteX8" fmla="*/ 3708867 w 5758165"/>
              <a:gd name="connsiteY8" fmla="*/ 5749051 h 5763339"/>
              <a:gd name="connsiteX9" fmla="*/ 2287010 w 5758165"/>
              <a:gd name="connsiteY9" fmla="*/ 5763339 h 5763339"/>
              <a:gd name="connsiteX10" fmla="*/ 13875 w 5758165"/>
              <a:gd name="connsiteY10" fmla="*/ 3740235 h 5763339"/>
              <a:gd name="connsiteX11" fmla="*/ 4350 w 5758165"/>
              <a:gd name="connsiteY11" fmla="*/ 2044535 h 5763339"/>
              <a:gd name="connsiteX0" fmla="*/ 4350 w 5758165"/>
              <a:gd name="connsiteY0" fmla="*/ 2044535 h 5756195"/>
              <a:gd name="connsiteX1" fmla="*/ 0 w 5758165"/>
              <a:gd name="connsiteY1" fmla="*/ 1284 h 5756195"/>
              <a:gd name="connsiteX2" fmla="*/ 2048885 w 5758165"/>
              <a:gd name="connsiteY2" fmla="*/ 0 h 5756195"/>
              <a:gd name="connsiteX3" fmla="*/ 3708867 w 5758165"/>
              <a:gd name="connsiteY3" fmla="*/ 0 h 5756195"/>
              <a:gd name="connsiteX4" fmla="*/ 5758165 w 5758165"/>
              <a:gd name="connsiteY4" fmla="*/ 311 h 5756195"/>
              <a:gd name="connsiteX5" fmla="*/ 5753402 w 5758165"/>
              <a:gd name="connsiteY5" fmla="*/ 2044535 h 5756195"/>
              <a:gd name="connsiteX6" fmla="*/ 5753402 w 5758165"/>
              <a:gd name="connsiteY6" fmla="*/ 3704516 h 5756195"/>
              <a:gd name="connsiteX7" fmla="*/ 5754005 w 5758165"/>
              <a:gd name="connsiteY7" fmla="*/ 5755222 h 5756195"/>
              <a:gd name="connsiteX8" fmla="*/ 3708867 w 5758165"/>
              <a:gd name="connsiteY8" fmla="*/ 5749051 h 5756195"/>
              <a:gd name="connsiteX9" fmla="*/ 2372735 w 5758165"/>
              <a:gd name="connsiteY9" fmla="*/ 5756195 h 5756195"/>
              <a:gd name="connsiteX10" fmla="*/ 13875 w 5758165"/>
              <a:gd name="connsiteY10" fmla="*/ 3740235 h 5756195"/>
              <a:gd name="connsiteX11" fmla="*/ 4350 w 5758165"/>
              <a:gd name="connsiteY11" fmla="*/ 2044535 h 5756195"/>
              <a:gd name="connsiteX0" fmla="*/ 9525 w 5763340"/>
              <a:gd name="connsiteY0" fmla="*/ 2044535 h 5756195"/>
              <a:gd name="connsiteX1" fmla="*/ 5175 w 5763340"/>
              <a:gd name="connsiteY1" fmla="*/ 1284 h 5756195"/>
              <a:gd name="connsiteX2" fmla="*/ 2054060 w 5763340"/>
              <a:gd name="connsiteY2" fmla="*/ 0 h 5756195"/>
              <a:gd name="connsiteX3" fmla="*/ 3714042 w 5763340"/>
              <a:gd name="connsiteY3" fmla="*/ 0 h 5756195"/>
              <a:gd name="connsiteX4" fmla="*/ 5763340 w 5763340"/>
              <a:gd name="connsiteY4" fmla="*/ 311 h 5756195"/>
              <a:gd name="connsiteX5" fmla="*/ 5758577 w 5763340"/>
              <a:gd name="connsiteY5" fmla="*/ 2044535 h 5756195"/>
              <a:gd name="connsiteX6" fmla="*/ 5758577 w 5763340"/>
              <a:gd name="connsiteY6" fmla="*/ 3704516 h 5756195"/>
              <a:gd name="connsiteX7" fmla="*/ 5759180 w 5763340"/>
              <a:gd name="connsiteY7" fmla="*/ 5755222 h 5756195"/>
              <a:gd name="connsiteX8" fmla="*/ 3714042 w 5763340"/>
              <a:gd name="connsiteY8" fmla="*/ 5749051 h 5756195"/>
              <a:gd name="connsiteX9" fmla="*/ 2377910 w 5763340"/>
              <a:gd name="connsiteY9" fmla="*/ 5756195 h 5756195"/>
              <a:gd name="connsiteX10" fmla="*/ 0 w 5763340"/>
              <a:gd name="connsiteY10" fmla="*/ 3825960 h 5756195"/>
              <a:gd name="connsiteX11" fmla="*/ 9525 w 5763340"/>
              <a:gd name="connsiteY11" fmla="*/ 2044535 h 575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3340" h="5756195">
                <a:moveTo>
                  <a:pt x="9525" y="2044535"/>
                </a:moveTo>
                <a:lnTo>
                  <a:pt x="5175" y="1284"/>
                </a:lnTo>
                <a:lnTo>
                  <a:pt x="2054060" y="0"/>
                </a:lnTo>
                <a:lnTo>
                  <a:pt x="3714042" y="0"/>
                </a:lnTo>
                <a:lnTo>
                  <a:pt x="5763340" y="311"/>
                </a:lnTo>
                <a:cubicBezTo>
                  <a:pt x="5762546" y="679338"/>
                  <a:pt x="5759371" y="1365508"/>
                  <a:pt x="5758577" y="2044535"/>
                </a:cubicBezTo>
                <a:lnTo>
                  <a:pt x="5758577" y="3704516"/>
                </a:lnTo>
                <a:lnTo>
                  <a:pt x="5759180" y="5755222"/>
                </a:lnTo>
                <a:lnTo>
                  <a:pt x="3714042" y="5749051"/>
                </a:lnTo>
                <a:lnTo>
                  <a:pt x="2377910" y="5756195"/>
                </a:lnTo>
                <a:cubicBezTo>
                  <a:pt x="1248744" y="5756195"/>
                  <a:pt x="0" y="4955126"/>
                  <a:pt x="0" y="3825960"/>
                </a:cubicBezTo>
                <a:lnTo>
                  <a:pt x="9525" y="2044535"/>
                </a:lnTo>
                <a:close/>
              </a:path>
            </a:pathLst>
          </a:custGeom>
        </p:spPr>
        <p:txBody>
          <a:bodyPr/>
          <a:lstStyle/>
          <a:p>
            <a:r>
              <a:rPr lang="en-US" smtClean="0"/>
              <a:t>Drag picture to placeholder or click icon to add</a:t>
            </a:r>
            <a:endParaRPr lang="en-GB"/>
          </a:p>
        </p:txBody>
      </p:sp>
    </p:spTree>
    <p:extLst>
      <p:ext uri="{BB962C8B-B14F-4D97-AF65-F5344CB8AC3E}">
        <p14:creationId xmlns:p14="http://schemas.microsoft.com/office/powerpoint/2010/main" val="38550081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8378" y="755653"/>
            <a:ext cx="5087537" cy="6085415"/>
          </a:xfrm>
        </p:spPr>
        <p:txBody>
          <a:bodyPr anchor="ctr" anchorCtr="0"/>
          <a:lstStyle>
            <a:lvl1pPr marL="128588" indent="-128588">
              <a:lnSpc>
                <a:spcPct val="95000"/>
              </a:lnSpc>
              <a:spcBef>
                <a:spcPts val="0"/>
              </a:spcBef>
              <a:defRPr sz="2400">
                <a:solidFill>
                  <a:schemeClr val="accent1"/>
                </a:solidFill>
              </a:defRPr>
            </a:lvl1pPr>
            <a:lvl2pPr marL="128588" indent="-128588">
              <a:lnSpc>
                <a:spcPct val="95000"/>
              </a:lnSpc>
              <a:spcBef>
                <a:spcPts val="0"/>
              </a:spcBef>
              <a:buNone/>
              <a:defRPr sz="2400" b="0">
                <a:solidFill>
                  <a:schemeClr val="accent1"/>
                </a:solidFill>
              </a:defRPr>
            </a:lvl2pPr>
            <a:lvl3pPr marL="128588" indent="-128588">
              <a:lnSpc>
                <a:spcPct val="95000"/>
              </a:lnSpc>
              <a:spcBef>
                <a:spcPts val="0"/>
              </a:spcBef>
              <a:buNone/>
              <a:defRPr sz="2400" b="0">
                <a:solidFill>
                  <a:schemeClr val="accent1"/>
                </a:solidFill>
              </a:defRPr>
            </a:lvl3pPr>
            <a:lvl4pPr marL="128588" indent="-128588">
              <a:lnSpc>
                <a:spcPct val="95000"/>
              </a:lnSpc>
              <a:spcBef>
                <a:spcPts val="0"/>
              </a:spcBef>
              <a:buNone/>
              <a:defRPr sz="2400" b="0">
                <a:solidFill>
                  <a:schemeClr val="accent1"/>
                </a:solidFill>
              </a:defRPr>
            </a:lvl4pPr>
            <a:lvl5pPr marL="128588" indent="-128588">
              <a:lnSpc>
                <a:spcPct val="95000"/>
              </a:lnSpc>
              <a:spcBef>
                <a:spcPts val="0"/>
              </a:spcBef>
              <a:buNone/>
              <a:defRPr sz="2400" b="0">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10"/>
          </p:nvPr>
        </p:nvSpPr>
        <p:spPr/>
        <p:txBody>
          <a:bodyPr/>
          <a:lstStyle/>
          <a:p>
            <a:fld id="{3B8F9F5C-595A-4F05-BB47-7ECAFC164BA5}"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6" name="Picture Placeholder 9"/>
          <p:cNvSpPr>
            <a:spLocks noGrp="1"/>
          </p:cNvSpPr>
          <p:nvPr>
            <p:ph type="pic" sz="quarter" idx="13"/>
          </p:nvPr>
        </p:nvSpPr>
        <p:spPr>
          <a:xfrm>
            <a:off x="-12879" y="-6765"/>
            <a:ext cx="5762927" cy="7666788"/>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3194517 w 5758165"/>
              <a:gd name="connsiteY7" fmla="*/ 5763339 h 5763339"/>
              <a:gd name="connsiteX8" fmla="*/ 2048885 w 5758165"/>
              <a:gd name="connsiteY8" fmla="*/ 5749051 h 5763339"/>
              <a:gd name="connsiteX9" fmla="*/ 6743 w 5758165"/>
              <a:gd name="connsiteY9" fmla="*/ 5750091 h 5763339"/>
              <a:gd name="connsiteX10" fmla="*/ 4350 w 5758165"/>
              <a:gd name="connsiteY10" fmla="*/ 3704516 h 5763339"/>
              <a:gd name="connsiteX11" fmla="*/ 4350 w 5758165"/>
              <a:gd name="connsiteY11" fmla="*/ 2044535 h 5763339"/>
              <a:gd name="connsiteX0" fmla="*/ 4350 w 5772452"/>
              <a:gd name="connsiteY0" fmla="*/ 2044535 h 5763339"/>
              <a:gd name="connsiteX1" fmla="*/ 0 w 5772452"/>
              <a:gd name="connsiteY1" fmla="*/ 1284 h 5763339"/>
              <a:gd name="connsiteX2" fmla="*/ 2048885 w 5772452"/>
              <a:gd name="connsiteY2" fmla="*/ 0 h 5763339"/>
              <a:gd name="connsiteX3" fmla="*/ 3708867 w 5772452"/>
              <a:gd name="connsiteY3" fmla="*/ 0 h 5763339"/>
              <a:gd name="connsiteX4" fmla="*/ 5758165 w 5772452"/>
              <a:gd name="connsiteY4" fmla="*/ 311 h 5763339"/>
              <a:gd name="connsiteX5" fmla="*/ 5753402 w 5772452"/>
              <a:gd name="connsiteY5" fmla="*/ 2044535 h 5763339"/>
              <a:gd name="connsiteX6" fmla="*/ 5772452 w 5772452"/>
              <a:gd name="connsiteY6" fmla="*/ 3890254 h 5763339"/>
              <a:gd name="connsiteX7" fmla="*/ 3194517 w 5772452"/>
              <a:gd name="connsiteY7" fmla="*/ 5763339 h 5763339"/>
              <a:gd name="connsiteX8" fmla="*/ 2048885 w 5772452"/>
              <a:gd name="connsiteY8" fmla="*/ 5749051 h 5763339"/>
              <a:gd name="connsiteX9" fmla="*/ 6743 w 5772452"/>
              <a:gd name="connsiteY9" fmla="*/ 5750091 h 5763339"/>
              <a:gd name="connsiteX10" fmla="*/ 4350 w 5772452"/>
              <a:gd name="connsiteY10" fmla="*/ 3704516 h 5763339"/>
              <a:gd name="connsiteX11" fmla="*/ 4350 w 5772452"/>
              <a:gd name="connsiteY11" fmla="*/ 2044535 h 5763339"/>
              <a:gd name="connsiteX0" fmla="*/ 4350 w 5762927"/>
              <a:gd name="connsiteY0" fmla="*/ 2044535 h 5763339"/>
              <a:gd name="connsiteX1" fmla="*/ 0 w 5762927"/>
              <a:gd name="connsiteY1" fmla="*/ 1284 h 5763339"/>
              <a:gd name="connsiteX2" fmla="*/ 2048885 w 5762927"/>
              <a:gd name="connsiteY2" fmla="*/ 0 h 5763339"/>
              <a:gd name="connsiteX3" fmla="*/ 3708867 w 5762927"/>
              <a:gd name="connsiteY3" fmla="*/ 0 h 5763339"/>
              <a:gd name="connsiteX4" fmla="*/ 5758165 w 5762927"/>
              <a:gd name="connsiteY4" fmla="*/ 311 h 5763339"/>
              <a:gd name="connsiteX5" fmla="*/ 5753402 w 5762927"/>
              <a:gd name="connsiteY5" fmla="*/ 2044535 h 5763339"/>
              <a:gd name="connsiteX6" fmla="*/ 5762927 w 5762927"/>
              <a:gd name="connsiteY6" fmla="*/ 3883111 h 5763339"/>
              <a:gd name="connsiteX7" fmla="*/ 3194517 w 5762927"/>
              <a:gd name="connsiteY7" fmla="*/ 5763339 h 5763339"/>
              <a:gd name="connsiteX8" fmla="*/ 2048885 w 5762927"/>
              <a:gd name="connsiteY8" fmla="*/ 5749051 h 5763339"/>
              <a:gd name="connsiteX9" fmla="*/ 6743 w 5762927"/>
              <a:gd name="connsiteY9" fmla="*/ 5750091 h 5763339"/>
              <a:gd name="connsiteX10" fmla="*/ 4350 w 5762927"/>
              <a:gd name="connsiteY10" fmla="*/ 3704516 h 5763339"/>
              <a:gd name="connsiteX11" fmla="*/ 4350 w 5762927"/>
              <a:gd name="connsiteY11" fmla="*/ 2044535 h 5763339"/>
              <a:gd name="connsiteX0" fmla="*/ 4350 w 5762927"/>
              <a:gd name="connsiteY0" fmla="*/ 2044535 h 5750091"/>
              <a:gd name="connsiteX1" fmla="*/ 0 w 5762927"/>
              <a:gd name="connsiteY1" fmla="*/ 1284 h 5750091"/>
              <a:gd name="connsiteX2" fmla="*/ 2048885 w 5762927"/>
              <a:gd name="connsiteY2" fmla="*/ 0 h 5750091"/>
              <a:gd name="connsiteX3" fmla="*/ 3708867 w 5762927"/>
              <a:gd name="connsiteY3" fmla="*/ 0 h 5750091"/>
              <a:gd name="connsiteX4" fmla="*/ 5758165 w 5762927"/>
              <a:gd name="connsiteY4" fmla="*/ 311 h 5750091"/>
              <a:gd name="connsiteX5" fmla="*/ 5753402 w 5762927"/>
              <a:gd name="connsiteY5" fmla="*/ 2044535 h 5750091"/>
              <a:gd name="connsiteX6" fmla="*/ 5762927 w 5762927"/>
              <a:gd name="connsiteY6" fmla="*/ 3883111 h 5750091"/>
              <a:gd name="connsiteX7" fmla="*/ 3270717 w 5762927"/>
              <a:gd name="connsiteY7" fmla="*/ 5741908 h 5750091"/>
              <a:gd name="connsiteX8" fmla="*/ 2048885 w 5762927"/>
              <a:gd name="connsiteY8" fmla="*/ 5749051 h 5750091"/>
              <a:gd name="connsiteX9" fmla="*/ 6743 w 5762927"/>
              <a:gd name="connsiteY9" fmla="*/ 5750091 h 5750091"/>
              <a:gd name="connsiteX10" fmla="*/ 4350 w 5762927"/>
              <a:gd name="connsiteY10" fmla="*/ 3704516 h 5750091"/>
              <a:gd name="connsiteX11" fmla="*/ 4350 w 5762927"/>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2927" h="5750091">
                <a:moveTo>
                  <a:pt x="4350" y="2044535"/>
                </a:moveTo>
                <a:lnTo>
                  <a:pt x="0" y="1284"/>
                </a:lnTo>
                <a:lnTo>
                  <a:pt x="2048885" y="0"/>
                </a:lnTo>
                <a:lnTo>
                  <a:pt x="3708867" y="0"/>
                </a:lnTo>
                <a:lnTo>
                  <a:pt x="5758165" y="311"/>
                </a:lnTo>
                <a:cubicBezTo>
                  <a:pt x="5757371" y="679338"/>
                  <a:pt x="5754196" y="1365508"/>
                  <a:pt x="5753402" y="2044535"/>
                </a:cubicBezTo>
                <a:lnTo>
                  <a:pt x="5762927" y="3883111"/>
                </a:lnTo>
                <a:cubicBezTo>
                  <a:pt x="5762927" y="5012277"/>
                  <a:pt x="4399883" y="5741908"/>
                  <a:pt x="3270717" y="5741908"/>
                </a:cubicBezTo>
                <a:lnTo>
                  <a:pt x="2048885" y="5749051"/>
                </a:lnTo>
                <a:lnTo>
                  <a:pt x="6743" y="5750091"/>
                </a:lnTo>
                <a:cubicBezTo>
                  <a:pt x="6739" y="5072201"/>
                  <a:pt x="4354" y="4382406"/>
                  <a:pt x="4350" y="3704516"/>
                </a:cubicBezTo>
                <a:lnTo>
                  <a:pt x="4350" y="2044535"/>
                </a:lnTo>
                <a:close/>
              </a:path>
            </a:pathLst>
          </a:custGeom>
          <a:noFill/>
        </p:spPr>
        <p:txBody>
          <a:bodyPr/>
          <a:lstStyle/>
          <a:p>
            <a:r>
              <a:rPr lang="en-US" smtClean="0"/>
              <a:t>Drag picture to placeholder or click icon to add</a:t>
            </a:r>
            <a:endParaRPr lang="en-GB"/>
          </a:p>
        </p:txBody>
      </p:sp>
    </p:spTree>
    <p:extLst>
      <p:ext uri="{BB962C8B-B14F-4D97-AF65-F5344CB8AC3E}">
        <p14:creationId xmlns:p14="http://schemas.microsoft.com/office/powerpoint/2010/main" val="41433207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15" name="Picture Placeholder 14"/>
          <p:cNvSpPr>
            <a:spLocks noGrp="1" noChangeAspect="1"/>
          </p:cNvSpPr>
          <p:nvPr>
            <p:ph type="pic" sz="quarter" idx="12"/>
          </p:nvPr>
        </p:nvSpPr>
        <p:spPr>
          <a:xfrm>
            <a:off x="-1" y="-3176"/>
            <a:ext cx="11744428" cy="7707600"/>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483623 w 11831643"/>
              <a:gd name="connsiteY0" fmla="*/ 86592 h 5846592"/>
              <a:gd name="connsiteX1" fmla="*/ 11831643 w 11831643"/>
              <a:gd name="connsiteY1" fmla="*/ 86592 h 5846592"/>
              <a:gd name="connsiteX2" fmla="*/ 11831643 w 11831643"/>
              <a:gd name="connsiteY2" fmla="*/ 86592 h 5846592"/>
              <a:gd name="connsiteX3" fmla="*/ 11831643 w 11831643"/>
              <a:gd name="connsiteY3" fmla="*/ 4448698 h 5846592"/>
              <a:gd name="connsiteX4" fmla="*/ 10433749 w 11831643"/>
              <a:gd name="connsiteY4" fmla="*/ 5846592 h 5846592"/>
              <a:gd name="connsiteX5" fmla="*/ 85729 w 11831643"/>
              <a:gd name="connsiteY5" fmla="*/ 5846592 h 5846592"/>
              <a:gd name="connsiteX6" fmla="*/ 85729 w 11831643"/>
              <a:gd name="connsiteY6" fmla="*/ 5846592 h 5846592"/>
              <a:gd name="connsiteX7" fmla="*/ 85729 w 11831643"/>
              <a:gd name="connsiteY7" fmla="*/ 1484486 h 5846592"/>
              <a:gd name="connsiteX8" fmla="*/ 90493 w 11831643"/>
              <a:gd name="connsiteY8" fmla="*/ 91355 h 5846592"/>
              <a:gd name="connsiteX9" fmla="*/ 1483623 w 11831643"/>
              <a:gd name="connsiteY9" fmla="*/ 86592 h 5846592"/>
              <a:gd name="connsiteX0" fmla="*/ 1483623 w 11831643"/>
              <a:gd name="connsiteY0" fmla="*/ 0 h 5760000"/>
              <a:gd name="connsiteX1" fmla="*/ 11831643 w 11831643"/>
              <a:gd name="connsiteY1" fmla="*/ 0 h 5760000"/>
              <a:gd name="connsiteX2" fmla="*/ 11831643 w 11831643"/>
              <a:gd name="connsiteY2" fmla="*/ 0 h 5760000"/>
              <a:gd name="connsiteX3" fmla="*/ 11831643 w 11831643"/>
              <a:gd name="connsiteY3" fmla="*/ 4362106 h 5760000"/>
              <a:gd name="connsiteX4" fmla="*/ 10433749 w 11831643"/>
              <a:gd name="connsiteY4" fmla="*/ 5760000 h 5760000"/>
              <a:gd name="connsiteX5" fmla="*/ 85729 w 11831643"/>
              <a:gd name="connsiteY5" fmla="*/ 5760000 h 5760000"/>
              <a:gd name="connsiteX6" fmla="*/ 85729 w 11831643"/>
              <a:gd name="connsiteY6" fmla="*/ 5760000 h 5760000"/>
              <a:gd name="connsiteX7" fmla="*/ 85729 w 11831643"/>
              <a:gd name="connsiteY7" fmla="*/ 1397894 h 5760000"/>
              <a:gd name="connsiteX8" fmla="*/ 90493 w 11831643"/>
              <a:gd name="connsiteY8" fmla="*/ 4763 h 5760000"/>
              <a:gd name="connsiteX9" fmla="*/ 1483623 w 11831643"/>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764 w 11745914"/>
              <a:gd name="connsiteY8" fmla="*/ 4763 h 5760000"/>
              <a:gd name="connsiteX9" fmla="*/ 1397894 w 11745914"/>
              <a:gd name="connsiteY9" fmla="*/ 0 h 5760000"/>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436448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244043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smtClean="0"/>
              <a:t>Drag picture to placeholder or click icon to add</a:t>
            </a:r>
            <a:endParaRPr lang="en-GB" dirty="0"/>
          </a:p>
        </p:txBody>
      </p:sp>
      <p:sp>
        <p:nvSpPr>
          <p:cNvPr id="2" name="Title 1"/>
          <p:cNvSpPr>
            <a:spLocks noGrp="1"/>
          </p:cNvSpPr>
          <p:nvPr>
            <p:ph type="title"/>
          </p:nvPr>
        </p:nvSpPr>
        <p:spPr>
          <a:xfrm>
            <a:off x="467999" y="704045"/>
            <a:ext cx="9366564" cy="1343571"/>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32E9C7E9-E10A-4A51-96E7-5677241ACBE1}"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Tree>
    <p:extLst>
      <p:ext uri="{BB962C8B-B14F-4D97-AF65-F5344CB8AC3E}">
        <p14:creationId xmlns:p14="http://schemas.microsoft.com/office/powerpoint/2010/main" val="24009172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Title, Text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1725" y="2696633"/>
            <a:ext cx="5564188" cy="48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3550" y="704045"/>
            <a:ext cx="9371013" cy="1343571"/>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FB188F5A-8A04-4D85-9DE9-73F8ADDD3125}"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7" name="Picture Placeholder 9"/>
          <p:cNvSpPr>
            <a:spLocks noGrp="1"/>
          </p:cNvSpPr>
          <p:nvPr>
            <p:ph type="pic" sz="quarter" idx="12"/>
          </p:nvPr>
        </p:nvSpPr>
        <p:spPr>
          <a:xfrm>
            <a:off x="463550" y="2705432"/>
            <a:ext cx="4791202" cy="4791201"/>
          </a:xfrm>
          <a:prstGeom prst="roundRect">
            <a:avLst>
              <a:gd name="adj" fmla="val 25482"/>
            </a:avLst>
          </a:prstGeom>
        </p:spPr>
        <p:txBody>
          <a:bodyPr/>
          <a:lstStyle/>
          <a:p>
            <a:r>
              <a:rPr lang="en-US" smtClean="0"/>
              <a:t>Drag picture to placeholder or click icon to add</a:t>
            </a:r>
            <a:endParaRPr lang="en-GB"/>
          </a:p>
        </p:txBody>
      </p:sp>
    </p:spTree>
    <p:extLst>
      <p:ext uri="{BB962C8B-B14F-4D97-AF65-F5344CB8AC3E}">
        <p14:creationId xmlns:p14="http://schemas.microsoft.com/office/powerpoint/2010/main" val="26061034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Image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550" y="2696633"/>
            <a:ext cx="5564188" cy="48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74662" y="704045"/>
            <a:ext cx="9359902" cy="1343571"/>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6E87ECA9-7983-4D72-B0A5-FC5161F3CBB5}"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7" name="Picture Placeholder 9"/>
          <p:cNvSpPr>
            <a:spLocks noGrp="1"/>
          </p:cNvSpPr>
          <p:nvPr>
            <p:ph type="pic" sz="quarter" idx="12"/>
          </p:nvPr>
        </p:nvSpPr>
        <p:spPr>
          <a:xfrm>
            <a:off x="6954711" y="2705432"/>
            <a:ext cx="4791202" cy="4791201"/>
          </a:xfrm>
          <a:prstGeom prst="roundRect">
            <a:avLst>
              <a:gd name="adj" fmla="val 25482"/>
            </a:avLst>
          </a:prstGeom>
        </p:spPr>
        <p:txBody>
          <a:bodyPr/>
          <a:lstStyle/>
          <a:p>
            <a:r>
              <a:rPr lang="en-US" smtClean="0"/>
              <a:t>Drag picture to placeholder or click icon to add</a:t>
            </a:r>
            <a:endParaRPr lang="en-GB"/>
          </a:p>
        </p:txBody>
      </p:sp>
    </p:spTree>
    <p:extLst>
      <p:ext uri="{BB962C8B-B14F-4D97-AF65-F5344CB8AC3E}">
        <p14:creationId xmlns:p14="http://schemas.microsoft.com/office/powerpoint/2010/main" val="31449928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ECF0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99" y="2268000"/>
            <a:ext cx="9366564" cy="4800000"/>
          </a:xfrm>
        </p:spPr>
        <p:txBody>
          <a:bodyPr/>
          <a:lstStyle>
            <a:lvl1pPr>
              <a:defRPr sz="4000"/>
            </a:lvl1p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D550B0FA-85B2-4E99-B61D-4F65C9FFAB9A}"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0" y="0"/>
            <a:ext cx="6276088" cy="1671638"/>
          </a:xfrm>
          <a:prstGeom prst="rect">
            <a:avLst/>
          </a:prstGeom>
        </p:spPr>
      </p:pic>
    </p:spTree>
    <p:extLst>
      <p:ext uri="{BB962C8B-B14F-4D97-AF65-F5344CB8AC3E}">
        <p14:creationId xmlns:p14="http://schemas.microsoft.com/office/powerpoint/2010/main" val="41990483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7999" y="704045"/>
            <a:ext cx="9366564" cy="1343571"/>
          </a:xfrm>
        </p:spPr>
        <p:txBody>
          <a:bodyPr/>
          <a:lstStyle/>
          <a:p>
            <a:r>
              <a:rPr lang="en-US" smtClean="0"/>
              <a:t>Click to edit Master title style</a:t>
            </a:r>
            <a:endParaRPr lang="en-GB" dirty="0"/>
          </a:p>
        </p:txBody>
      </p:sp>
      <p:sp>
        <p:nvSpPr>
          <p:cNvPr id="3" name="Date Placeholder 2"/>
          <p:cNvSpPr>
            <a:spLocks noGrp="1"/>
          </p:cNvSpPr>
          <p:nvPr>
            <p:ph type="dt" sz="half" idx="10"/>
          </p:nvPr>
        </p:nvSpPr>
        <p:spPr/>
        <p:txBody>
          <a:bodyPr/>
          <a:lstStyle/>
          <a:p>
            <a:fld id="{A40D08D6-E1E4-4B87-8ADC-E71027F6FF06}" type="datetime1">
              <a:rPr lang="en-GB" smtClean="0"/>
              <a:t>14/06/2018</a:t>
            </a:fld>
            <a:endParaRPr lang="en-GB"/>
          </a:p>
        </p:txBody>
      </p:sp>
      <p:sp>
        <p:nvSpPr>
          <p:cNvPr id="4" name="Footer Placeholder 3"/>
          <p:cNvSpPr>
            <a:spLocks noGrp="1"/>
          </p:cNvSpPr>
          <p:nvPr>
            <p:ph type="ftr" sz="quarter" idx="11"/>
          </p:nvPr>
        </p:nvSpPr>
        <p:spPr/>
        <p:txBody>
          <a:bodyPr/>
          <a:lstStyle/>
          <a:p>
            <a:r>
              <a:rPr lang="en-GB" smtClean="0"/>
              <a:t>Private and confidential     Big Data, Hadoop e outros Bichos </a:t>
            </a:r>
            <a:endParaRPr lang="en-GB"/>
          </a:p>
        </p:txBody>
      </p:sp>
    </p:spTree>
    <p:extLst>
      <p:ext uri="{BB962C8B-B14F-4D97-AF65-F5344CB8AC3E}">
        <p14:creationId xmlns:p14="http://schemas.microsoft.com/office/powerpoint/2010/main" val="31664240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661AC1-9F1C-4DEF-830A-432EF907200E}" type="datetime1">
              <a:rPr lang="en-GB" smtClean="0"/>
              <a:t>14/06/2018</a:t>
            </a:fld>
            <a:endParaRPr lang="en-GB"/>
          </a:p>
        </p:txBody>
      </p:sp>
      <p:sp>
        <p:nvSpPr>
          <p:cNvPr id="3" name="Footer Placeholder 2"/>
          <p:cNvSpPr>
            <a:spLocks noGrp="1"/>
          </p:cNvSpPr>
          <p:nvPr>
            <p:ph type="ftr" sz="quarter" idx="11"/>
          </p:nvPr>
        </p:nvSpPr>
        <p:spPr/>
        <p:txBody>
          <a:bodyPr/>
          <a:lstStyle/>
          <a:p>
            <a:r>
              <a:rPr lang="en-GB" smtClean="0"/>
              <a:t>Private and confidential     Big Data, Hadoop e outros Bichos </a:t>
            </a:r>
            <a:endParaRPr lang="en-GB" dirty="0"/>
          </a:p>
        </p:txBody>
      </p:sp>
    </p:spTree>
    <p:extLst>
      <p:ext uri="{BB962C8B-B14F-4D97-AF65-F5344CB8AC3E}">
        <p14:creationId xmlns:p14="http://schemas.microsoft.com/office/powerpoint/2010/main" val="41696100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CFE0BF-F7A2-4066-8132-C6D4417BDCB5}" type="datetime1">
              <a:rPr lang="en-GB" smtClean="0"/>
              <a:t>14/06/2018</a:t>
            </a:fld>
            <a:endParaRPr lang="en-GB" dirty="0"/>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0" y="0"/>
            <a:ext cx="6276088" cy="1671638"/>
          </a:xfrm>
          <a:prstGeom prst="rect">
            <a:avLst/>
          </a:prstGeom>
        </p:spPr>
      </p:pic>
      <p:pic>
        <p:nvPicPr>
          <p:cNvPr id="8" name="Imagem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23583" y="2157414"/>
            <a:ext cx="8192168" cy="4491815"/>
          </a:xfrm>
          <a:prstGeom prst="rect">
            <a:avLst/>
          </a:prstGeom>
        </p:spPr>
      </p:pic>
      <p:pic>
        <p:nvPicPr>
          <p:cNvPr id="10" name="Imagem 9"/>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333572" y="528034"/>
            <a:ext cx="415522" cy="448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1968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00" y="2696633"/>
            <a:ext cx="9366563" cy="496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7999" y="704045"/>
            <a:ext cx="9366564" cy="1343571"/>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53A72E22-6AA1-4C6A-9ACF-6C1D4C94A983}"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Tree>
    <p:extLst>
      <p:ext uri="{BB962C8B-B14F-4D97-AF65-F5344CB8AC3E}">
        <p14:creationId xmlns:p14="http://schemas.microsoft.com/office/powerpoint/2010/main" val="41648583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 Slide (Background Image Fi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1" y="2268000"/>
            <a:ext cx="9366563" cy="1013139"/>
          </a:xfrm>
        </p:spPr>
        <p:txBody>
          <a:bodyPr anchor="t" anchorCtr="0"/>
          <a:lstStyle>
            <a:lvl1pPr algn="l">
              <a:lnSpc>
                <a:spcPct val="90000"/>
              </a:lnSpc>
              <a:defRPr sz="4000"/>
            </a:lvl1pPr>
          </a:lstStyle>
          <a:p>
            <a:r>
              <a:rPr lang="en-US" smtClean="0"/>
              <a:t>Click to edit Master title style</a:t>
            </a:r>
            <a:endParaRPr lang="en-GB" dirty="0"/>
          </a:p>
        </p:txBody>
      </p:sp>
      <p:sp>
        <p:nvSpPr>
          <p:cNvPr id="3" name="Subtitle 2"/>
          <p:cNvSpPr>
            <a:spLocks noGrp="1"/>
          </p:cNvSpPr>
          <p:nvPr>
            <p:ph type="subTitle" idx="1"/>
          </p:nvPr>
        </p:nvSpPr>
        <p:spPr>
          <a:xfrm>
            <a:off x="468001" y="3520225"/>
            <a:ext cx="9366563" cy="3120000"/>
          </a:xfrm>
        </p:spPr>
        <p:txBody>
          <a:bodyPr anchor="t" anchorCtr="0"/>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dirty="0"/>
          </a:p>
        </p:txBody>
      </p:sp>
      <p:sp>
        <p:nvSpPr>
          <p:cNvPr id="4" name="Date Placeholder 3"/>
          <p:cNvSpPr>
            <a:spLocks noGrp="1"/>
          </p:cNvSpPr>
          <p:nvPr>
            <p:ph type="dt" sz="half" idx="10"/>
          </p:nvPr>
        </p:nvSpPr>
        <p:spPr/>
        <p:txBody>
          <a:bodyPr/>
          <a:lstStyle/>
          <a:p>
            <a:fld id="{127B4108-6BD1-4428-BF7E-D052E664CDA8}" type="datetime1">
              <a:rPr lang="en-GB" smtClean="0"/>
              <a:t>14/06/2018</a:t>
            </a:fld>
            <a:endParaRPr lang="en-GB" dirty="0"/>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dirty="0"/>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p:blipFill>
        <p:spPr>
          <a:xfrm>
            <a:off x="0" y="0"/>
            <a:ext cx="6276088" cy="1671638"/>
          </a:xfrm>
          <a:prstGeom prst="rect">
            <a:avLst/>
          </a:prstGeom>
        </p:spPr>
      </p:pic>
      <p:pic>
        <p:nvPicPr>
          <p:cNvPr id="13" name="Imagem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84318" y="7182172"/>
            <a:ext cx="3163433" cy="1734529"/>
          </a:xfrm>
          <a:prstGeom prst="rect">
            <a:avLst/>
          </a:prstGeom>
        </p:spPr>
      </p:pic>
      <p:pic>
        <p:nvPicPr>
          <p:cNvPr id="11" name="Imagem 10"/>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1333572" y="528034"/>
            <a:ext cx="415522" cy="448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09126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1" y="2268000"/>
            <a:ext cx="9366563" cy="1013139"/>
          </a:xfrm>
        </p:spPr>
        <p:txBody>
          <a:bodyPr anchor="t" anchorCtr="0"/>
          <a:lstStyle>
            <a:lvl1pPr algn="l">
              <a:lnSpc>
                <a:spcPct val="90000"/>
              </a:lnSpc>
              <a:defRPr sz="4000"/>
            </a:lvl1pPr>
          </a:lstStyle>
          <a:p>
            <a:r>
              <a:rPr lang="en-US" smtClean="0"/>
              <a:t>Click to edit Master title style</a:t>
            </a:r>
            <a:endParaRPr lang="en-GB" dirty="0"/>
          </a:p>
        </p:txBody>
      </p:sp>
      <p:sp>
        <p:nvSpPr>
          <p:cNvPr id="3" name="Subtitle 2"/>
          <p:cNvSpPr>
            <a:spLocks noGrp="1"/>
          </p:cNvSpPr>
          <p:nvPr>
            <p:ph type="subTitle" idx="1"/>
          </p:nvPr>
        </p:nvSpPr>
        <p:spPr>
          <a:xfrm>
            <a:off x="468001" y="3520225"/>
            <a:ext cx="9366563" cy="3120000"/>
          </a:xfrm>
        </p:spPr>
        <p:txBody>
          <a:bodyPr anchor="t" anchorCtr="0"/>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dirty="0"/>
          </a:p>
        </p:txBody>
      </p:sp>
      <p:sp>
        <p:nvSpPr>
          <p:cNvPr id="4" name="Date Placeholder 3"/>
          <p:cNvSpPr>
            <a:spLocks noGrp="1"/>
          </p:cNvSpPr>
          <p:nvPr>
            <p:ph type="dt" sz="half" idx="10"/>
          </p:nvPr>
        </p:nvSpPr>
        <p:spPr/>
        <p:txBody>
          <a:bodyPr/>
          <a:lstStyle/>
          <a:p>
            <a:fld id="{E5DE3D25-769E-4E78-A50C-F98C74768B4E}" type="datetime1">
              <a:rPr lang="en-GB" smtClean="0"/>
              <a:t>14/06/2018</a:t>
            </a:fld>
            <a:endParaRPr lang="en-GB" dirty="0"/>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0" y="0"/>
            <a:ext cx="6276088" cy="1671638"/>
          </a:xfrm>
          <a:prstGeom prst="rect">
            <a:avLst/>
          </a:prstGeom>
        </p:spPr>
      </p:pic>
      <p:pic>
        <p:nvPicPr>
          <p:cNvPr id="11" name="Imagem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84318" y="7182172"/>
            <a:ext cx="3163433" cy="1734529"/>
          </a:xfrm>
          <a:prstGeom prst="rect">
            <a:avLst/>
          </a:prstGeom>
        </p:spPr>
      </p:pic>
      <p:pic>
        <p:nvPicPr>
          <p:cNvPr id="12" name="Imagem 1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333572" y="528034"/>
            <a:ext cx="415522" cy="448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66255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CF0F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00" y="3518401"/>
            <a:ext cx="9366563" cy="3635833"/>
          </a:xfrm>
        </p:spPr>
        <p:txBody>
          <a:bodyPr/>
          <a:lstStyle>
            <a:lvl1pPr marL="269875" indent="-269875">
              <a:spcBef>
                <a:spcPts val="1600"/>
              </a:spcBef>
              <a:buFont typeface="+mj-lt"/>
              <a:buAutoNum type="arabicPeriod"/>
              <a:defRPr sz="1800" b="0"/>
            </a:lvl1pPr>
            <a:lvl2pPr marL="269875" indent="0">
              <a:buNone/>
              <a:defRPr sz="1800" b="0"/>
            </a:lvl2pPr>
            <a:lvl3pPr marL="269875" indent="0">
              <a:buNone/>
              <a:defRPr sz="1800" b="0"/>
            </a:lvl3pPr>
            <a:lvl4pPr marL="269875" indent="0">
              <a:buNone/>
              <a:defRPr sz="1800" b="0"/>
            </a:lvl4pPr>
            <a:lvl5pPr marL="269875" indent="0">
              <a:buNone/>
              <a:defRPr sz="18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7999" y="2268000"/>
            <a:ext cx="9366564" cy="1343571"/>
          </a:xfrm>
        </p:spPr>
        <p:txBody>
          <a:bodyPr/>
          <a:lstStyle>
            <a:lvl1pPr>
              <a:defRPr sz="4000"/>
            </a:lvl1p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B42A4A84-A655-48D8-9E9B-43E44E06A32A}"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0" y="0"/>
            <a:ext cx="6276088" cy="1671638"/>
          </a:xfrm>
          <a:prstGeom prst="rect">
            <a:avLst/>
          </a:prstGeom>
        </p:spPr>
      </p:pic>
    </p:spTree>
    <p:extLst>
      <p:ext uri="{BB962C8B-B14F-4D97-AF65-F5344CB8AC3E}">
        <p14:creationId xmlns:p14="http://schemas.microsoft.com/office/powerpoint/2010/main" val="21546924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00" y="2696633"/>
            <a:ext cx="9366563" cy="496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7999" y="704045"/>
            <a:ext cx="9366564" cy="1343571"/>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5C41286E-BB0F-49FC-8B10-B3E136E5F6F0}"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Tree>
    <p:extLst>
      <p:ext uri="{BB962C8B-B14F-4D97-AF65-F5344CB8AC3E}">
        <p14:creationId xmlns:p14="http://schemas.microsoft.com/office/powerpoint/2010/main" val="40781585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696633"/>
            <a:ext cx="5400000" cy="496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7999" y="704045"/>
            <a:ext cx="9366564" cy="1343571"/>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75C7D699-F740-41D4-A1FB-6A75750E762A}"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6" name="Content Placeholder 2"/>
          <p:cNvSpPr>
            <a:spLocks noGrp="1"/>
          </p:cNvSpPr>
          <p:nvPr>
            <p:ph idx="12"/>
          </p:nvPr>
        </p:nvSpPr>
        <p:spPr>
          <a:xfrm>
            <a:off x="6181726" y="2696633"/>
            <a:ext cx="5564188" cy="496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19894438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Tex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00" y="2696633"/>
            <a:ext cx="5570851" cy="496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8000" y="704045"/>
            <a:ext cx="5570851" cy="1343571"/>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8157A464-AD65-4C22-9CDA-EC30D8626DE4}"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9" name="Picture Placeholder 9"/>
          <p:cNvSpPr>
            <a:spLocks noGrp="1"/>
          </p:cNvSpPr>
          <p:nvPr>
            <p:ph type="pic" sz="quarter" idx="14"/>
          </p:nvPr>
        </p:nvSpPr>
        <p:spPr>
          <a:xfrm>
            <a:off x="6441540" y="-6764"/>
            <a:ext cx="5763340" cy="7674927"/>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5754005 w 5758165"/>
              <a:gd name="connsiteY7" fmla="*/ 5755222 h 5763339"/>
              <a:gd name="connsiteX8" fmla="*/ 3708867 w 5758165"/>
              <a:gd name="connsiteY8" fmla="*/ 5749051 h 5763339"/>
              <a:gd name="connsiteX9" fmla="*/ 2287010 w 5758165"/>
              <a:gd name="connsiteY9" fmla="*/ 5763339 h 5763339"/>
              <a:gd name="connsiteX10" fmla="*/ 4350 w 5758165"/>
              <a:gd name="connsiteY10" fmla="*/ 3704516 h 5763339"/>
              <a:gd name="connsiteX11" fmla="*/ 4350 w 5758165"/>
              <a:gd name="connsiteY11" fmla="*/ 2044535 h 5763339"/>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5754005 w 5758165"/>
              <a:gd name="connsiteY7" fmla="*/ 5755222 h 5763339"/>
              <a:gd name="connsiteX8" fmla="*/ 3708867 w 5758165"/>
              <a:gd name="connsiteY8" fmla="*/ 5749051 h 5763339"/>
              <a:gd name="connsiteX9" fmla="*/ 2287010 w 5758165"/>
              <a:gd name="connsiteY9" fmla="*/ 5763339 h 5763339"/>
              <a:gd name="connsiteX10" fmla="*/ 13875 w 5758165"/>
              <a:gd name="connsiteY10" fmla="*/ 3740235 h 5763339"/>
              <a:gd name="connsiteX11" fmla="*/ 4350 w 5758165"/>
              <a:gd name="connsiteY11" fmla="*/ 2044535 h 5763339"/>
              <a:gd name="connsiteX0" fmla="*/ 4350 w 5758165"/>
              <a:gd name="connsiteY0" fmla="*/ 2044535 h 5756195"/>
              <a:gd name="connsiteX1" fmla="*/ 0 w 5758165"/>
              <a:gd name="connsiteY1" fmla="*/ 1284 h 5756195"/>
              <a:gd name="connsiteX2" fmla="*/ 2048885 w 5758165"/>
              <a:gd name="connsiteY2" fmla="*/ 0 h 5756195"/>
              <a:gd name="connsiteX3" fmla="*/ 3708867 w 5758165"/>
              <a:gd name="connsiteY3" fmla="*/ 0 h 5756195"/>
              <a:gd name="connsiteX4" fmla="*/ 5758165 w 5758165"/>
              <a:gd name="connsiteY4" fmla="*/ 311 h 5756195"/>
              <a:gd name="connsiteX5" fmla="*/ 5753402 w 5758165"/>
              <a:gd name="connsiteY5" fmla="*/ 2044535 h 5756195"/>
              <a:gd name="connsiteX6" fmla="*/ 5753402 w 5758165"/>
              <a:gd name="connsiteY6" fmla="*/ 3704516 h 5756195"/>
              <a:gd name="connsiteX7" fmla="*/ 5754005 w 5758165"/>
              <a:gd name="connsiteY7" fmla="*/ 5755222 h 5756195"/>
              <a:gd name="connsiteX8" fmla="*/ 3708867 w 5758165"/>
              <a:gd name="connsiteY8" fmla="*/ 5749051 h 5756195"/>
              <a:gd name="connsiteX9" fmla="*/ 2372735 w 5758165"/>
              <a:gd name="connsiteY9" fmla="*/ 5756195 h 5756195"/>
              <a:gd name="connsiteX10" fmla="*/ 13875 w 5758165"/>
              <a:gd name="connsiteY10" fmla="*/ 3740235 h 5756195"/>
              <a:gd name="connsiteX11" fmla="*/ 4350 w 5758165"/>
              <a:gd name="connsiteY11" fmla="*/ 2044535 h 5756195"/>
              <a:gd name="connsiteX0" fmla="*/ 9525 w 5763340"/>
              <a:gd name="connsiteY0" fmla="*/ 2044535 h 5756195"/>
              <a:gd name="connsiteX1" fmla="*/ 5175 w 5763340"/>
              <a:gd name="connsiteY1" fmla="*/ 1284 h 5756195"/>
              <a:gd name="connsiteX2" fmla="*/ 2054060 w 5763340"/>
              <a:gd name="connsiteY2" fmla="*/ 0 h 5756195"/>
              <a:gd name="connsiteX3" fmla="*/ 3714042 w 5763340"/>
              <a:gd name="connsiteY3" fmla="*/ 0 h 5756195"/>
              <a:gd name="connsiteX4" fmla="*/ 5763340 w 5763340"/>
              <a:gd name="connsiteY4" fmla="*/ 311 h 5756195"/>
              <a:gd name="connsiteX5" fmla="*/ 5758577 w 5763340"/>
              <a:gd name="connsiteY5" fmla="*/ 2044535 h 5756195"/>
              <a:gd name="connsiteX6" fmla="*/ 5758577 w 5763340"/>
              <a:gd name="connsiteY6" fmla="*/ 3704516 h 5756195"/>
              <a:gd name="connsiteX7" fmla="*/ 5759180 w 5763340"/>
              <a:gd name="connsiteY7" fmla="*/ 5755222 h 5756195"/>
              <a:gd name="connsiteX8" fmla="*/ 3714042 w 5763340"/>
              <a:gd name="connsiteY8" fmla="*/ 5749051 h 5756195"/>
              <a:gd name="connsiteX9" fmla="*/ 2377910 w 5763340"/>
              <a:gd name="connsiteY9" fmla="*/ 5756195 h 5756195"/>
              <a:gd name="connsiteX10" fmla="*/ 0 w 5763340"/>
              <a:gd name="connsiteY10" fmla="*/ 3825960 h 5756195"/>
              <a:gd name="connsiteX11" fmla="*/ 9525 w 5763340"/>
              <a:gd name="connsiteY11" fmla="*/ 2044535 h 575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3340" h="5756195">
                <a:moveTo>
                  <a:pt x="9525" y="2044535"/>
                </a:moveTo>
                <a:lnTo>
                  <a:pt x="5175" y="1284"/>
                </a:lnTo>
                <a:lnTo>
                  <a:pt x="2054060" y="0"/>
                </a:lnTo>
                <a:lnTo>
                  <a:pt x="3714042" y="0"/>
                </a:lnTo>
                <a:lnTo>
                  <a:pt x="5763340" y="311"/>
                </a:lnTo>
                <a:cubicBezTo>
                  <a:pt x="5762546" y="679338"/>
                  <a:pt x="5759371" y="1365508"/>
                  <a:pt x="5758577" y="2044535"/>
                </a:cubicBezTo>
                <a:lnTo>
                  <a:pt x="5758577" y="3704516"/>
                </a:lnTo>
                <a:lnTo>
                  <a:pt x="5759180" y="5755222"/>
                </a:lnTo>
                <a:lnTo>
                  <a:pt x="3714042" y="5749051"/>
                </a:lnTo>
                <a:lnTo>
                  <a:pt x="2377910" y="5756195"/>
                </a:lnTo>
                <a:cubicBezTo>
                  <a:pt x="1248744" y="5756195"/>
                  <a:pt x="0" y="4955126"/>
                  <a:pt x="0" y="3825960"/>
                </a:cubicBezTo>
                <a:lnTo>
                  <a:pt x="9525" y="2044535"/>
                </a:lnTo>
                <a:close/>
              </a:path>
            </a:pathLst>
          </a:custGeom>
        </p:spPr>
        <p:txBody>
          <a:bodyPr/>
          <a:lstStyle/>
          <a:p>
            <a:r>
              <a:rPr lang="en-US" smtClean="0"/>
              <a:t>Drag picture to placeholder or click icon to add</a:t>
            </a:r>
            <a:endParaRPr lang="en-GB"/>
          </a:p>
        </p:txBody>
      </p:sp>
    </p:spTree>
    <p:extLst>
      <p:ext uri="{BB962C8B-B14F-4D97-AF65-F5344CB8AC3E}">
        <p14:creationId xmlns:p14="http://schemas.microsoft.com/office/powerpoint/2010/main" val="29559880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Title,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5063" y="2696633"/>
            <a:ext cx="5570851" cy="496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6175063" y="704045"/>
            <a:ext cx="4972836" cy="1343571"/>
          </a:xfrm>
        </p:spPr>
        <p:txBody>
          <a:bodyPr/>
          <a:lstStyle/>
          <a:p>
            <a:r>
              <a:rPr lang="en-US" dirty="0" smtClean="0"/>
              <a:t>Click to edit Master title style</a:t>
            </a:r>
            <a:endParaRPr lang="en-GB" dirty="0"/>
          </a:p>
        </p:txBody>
      </p:sp>
      <p:sp>
        <p:nvSpPr>
          <p:cNvPr id="4" name="Date Placeholder 3"/>
          <p:cNvSpPr>
            <a:spLocks noGrp="1"/>
          </p:cNvSpPr>
          <p:nvPr>
            <p:ph type="dt" sz="half" idx="10"/>
          </p:nvPr>
        </p:nvSpPr>
        <p:spPr/>
        <p:txBody>
          <a:bodyPr/>
          <a:lstStyle/>
          <a:p>
            <a:fld id="{60BFC1C8-94F0-4670-BBFB-D67C3F7DBB11}"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7" name="Picture Placeholder 9"/>
          <p:cNvSpPr>
            <a:spLocks noGrp="1"/>
          </p:cNvSpPr>
          <p:nvPr>
            <p:ph type="pic" sz="quarter" idx="13"/>
          </p:nvPr>
        </p:nvSpPr>
        <p:spPr>
          <a:xfrm>
            <a:off x="-12879" y="-6765"/>
            <a:ext cx="5762927" cy="7666788"/>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3194517 w 5758165"/>
              <a:gd name="connsiteY7" fmla="*/ 5763339 h 5763339"/>
              <a:gd name="connsiteX8" fmla="*/ 2048885 w 5758165"/>
              <a:gd name="connsiteY8" fmla="*/ 5749051 h 5763339"/>
              <a:gd name="connsiteX9" fmla="*/ 6743 w 5758165"/>
              <a:gd name="connsiteY9" fmla="*/ 5750091 h 5763339"/>
              <a:gd name="connsiteX10" fmla="*/ 4350 w 5758165"/>
              <a:gd name="connsiteY10" fmla="*/ 3704516 h 5763339"/>
              <a:gd name="connsiteX11" fmla="*/ 4350 w 5758165"/>
              <a:gd name="connsiteY11" fmla="*/ 2044535 h 5763339"/>
              <a:gd name="connsiteX0" fmla="*/ 4350 w 5772452"/>
              <a:gd name="connsiteY0" fmla="*/ 2044535 h 5763339"/>
              <a:gd name="connsiteX1" fmla="*/ 0 w 5772452"/>
              <a:gd name="connsiteY1" fmla="*/ 1284 h 5763339"/>
              <a:gd name="connsiteX2" fmla="*/ 2048885 w 5772452"/>
              <a:gd name="connsiteY2" fmla="*/ 0 h 5763339"/>
              <a:gd name="connsiteX3" fmla="*/ 3708867 w 5772452"/>
              <a:gd name="connsiteY3" fmla="*/ 0 h 5763339"/>
              <a:gd name="connsiteX4" fmla="*/ 5758165 w 5772452"/>
              <a:gd name="connsiteY4" fmla="*/ 311 h 5763339"/>
              <a:gd name="connsiteX5" fmla="*/ 5753402 w 5772452"/>
              <a:gd name="connsiteY5" fmla="*/ 2044535 h 5763339"/>
              <a:gd name="connsiteX6" fmla="*/ 5772452 w 5772452"/>
              <a:gd name="connsiteY6" fmla="*/ 3890254 h 5763339"/>
              <a:gd name="connsiteX7" fmla="*/ 3194517 w 5772452"/>
              <a:gd name="connsiteY7" fmla="*/ 5763339 h 5763339"/>
              <a:gd name="connsiteX8" fmla="*/ 2048885 w 5772452"/>
              <a:gd name="connsiteY8" fmla="*/ 5749051 h 5763339"/>
              <a:gd name="connsiteX9" fmla="*/ 6743 w 5772452"/>
              <a:gd name="connsiteY9" fmla="*/ 5750091 h 5763339"/>
              <a:gd name="connsiteX10" fmla="*/ 4350 w 5772452"/>
              <a:gd name="connsiteY10" fmla="*/ 3704516 h 5763339"/>
              <a:gd name="connsiteX11" fmla="*/ 4350 w 5772452"/>
              <a:gd name="connsiteY11" fmla="*/ 2044535 h 5763339"/>
              <a:gd name="connsiteX0" fmla="*/ 4350 w 5762927"/>
              <a:gd name="connsiteY0" fmla="*/ 2044535 h 5763339"/>
              <a:gd name="connsiteX1" fmla="*/ 0 w 5762927"/>
              <a:gd name="connsiteY1" fmla="*/ 1284 h 5763339"/>
              <a:gd name="connsiteX2" fmla="*/ 2048885 w 5762927"/>
              <a:gd name="connsiteY2" fmla="*/ 0 h 5763339"/>
              <a:gd name="connsiteX3" fmla="*/ 3708867 w 5762927"/>
              <a:gd name="connsiteY3" fmla="*/ 0 h 5763339"/>
              <a:gd name="connsiteX4" fmla="*/ 5758165 w 5762927"/>
              <a:gd name="connsiteY4" fmla="*/ 311 h 5763339"/>
              <a:gd name="connsiteX5" fmla="*/ 5753402 w 5762927"/>
              <a:gd name="connsiteY5" fmla="*/ 2044535 h 5763339"/>
              <a:gd name="connsiteX6" fmla="*/ 5762927 w 5762927"/>
              <a:gd name="connsiteY6" fmla="*/ 3883111 h 5763339"/>
              <a:gd name="connsiteX7" fmla="*/ 3194517 w 5762927"/>
              <a:gd name="connsiteY7" fmla="*/ 5763339 h 5763339"/>
              <a:gd name="connsiteX8" fmla="*/ 2048885 w 5762927"/>
              <a:gd name="connsiteY8" fmla="*/ 5749051 h 5763339"/>
              <a:gd name="connsiteX9" fmla="*/ 6743 w 5762927"/>
              <a:gd name="connsiteY9" fmla="*/ 5750091 h 5763339"/>
              <a:gd name="connsiteX10" fmla="*/ 4350 w 5762927"/>
              <a:gd name="connsiteY10" fmla="*/ 3704516 h 5763339"/>
              <a:gd name="connsiteX11" fmla="*/ 4350 w 5762927"/>
              <a:gd name="connsiteY11" fmla="*/ 2044535 h 5763339"/>
              <a:gd name="connsiteX0" fmla="*/ 4350 w 5762927"/>
              <a:gd name="connsiteY0" fmla="*/ 2044535 h 5750091"/>
              <a:gd name="connsiteX1" fmla="*/ 0 w 5762927"/>
              <a:gd name="connsiteY1" fmla="*/ 1284 h 5750091"/>
              <a:gd name="connsiteX2" fmla="*/ 2048885 w 5762927"/>
              <a:gd name="connsiteY2" fmla="*/ 0 h 5750091"/>
              <a:gd name="connsiteX3" fmla="*/ 3708867 w 5762927"/>
              <a:gd name="connsiteY3" fmla="*/ 0 h 5750091"/>
              <a:gd name="connsiteX4" fmla="*/ 5758165 w 5762927"/>
              <a:gd name="connsiteY4" fmla="*/ 311 h 5750091"/>
              <a:gd name="connsiteX5" fmla="*/ 5753402 w 5762927"/>
              <a:gd name="connsiteY5" fmla="*/ 2044535 h 5750091"/>
              <a:gd name="connsiteX6" fmla="*/ 5762927 w 5762927"/>
              <a:gd name="connsiteY6" fmla="*/ 3883111 h 5750091"/>
              <a:gd name="connsiteX7" fmla="*/ 3270717 w 5762927"/>
              <a:gd name="connsiteY7" fmla="*/ 5741908 h 5750091"/>
              <a:gd name="connsiteX8" fmla="*/ 2048885 w 5762927"/>
              <a:gd name="connsiteY8" fmla="*/ 5749051 h 5750091"/>
              <a:gd name="connsiteX9" fmla="*/ 6743 w 5762927"/>
              <a:gd name="connsiteY9" fmla="*/ 5750091 h 5750091"/>
              <a:gd name="connsiteX10" fmla="*/ 4350 w 5762927"/>
              <a:gd name="connsiteY10" fmla="*/ 3704516 h 5750091"/>
              <a:gd name="connsiteX11" fmla="*/ 4350 w 5762927"/>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2927" h="5750091">
                <a:moveTo>
                  <a:pt x="4350" y="2044535"/>
                </a:moveTo>
                <a:lnTo>
                  <a:pt x="0" y="1284"/>
                </a:lnTo>
                <a:lnTo>
                  <a:pt x="2048885" y="0"/>
                </a:lnTo>
                <a:lnTo>
                  <a:pt x="3708867" y="0"/>
                </a:lnTo>
                <a:lnTo>
                  <a:pt x="5758165" y="311"/>
                </a:lnTo>
                <a:cubicBezTo>
                  <a:pt x="5757371" y="679338"/>
                  <a:pt x="5754196" y="1365508"/>
                  <a:pt x="5753402" y="2044535"/>
                </a:cubicBezTo>
                <a:lnTo>
                  <a:pt x="5762927" y="3883111"/>
                </a:lnTo>
                <a:cubicBezTo>
                  <a:pt x="5762927" y="5012277"/>
                  <a:pt x="4399883" y="5741908"/>
                  <a:pt x="3270717" y="5741908"/>
                </a:cubicBezTo>
                <a:lnTo>
                  <a:pt x="2048885" y="5749051"/>
                </a:lnTo>
                <a:lnTo>
                  <a:pt x="6743" y="5750091"/>
                </a:lnTo>
                <a:cubicBezTo>
                  <a:pt x="6739" y="5072201"/>
                  <a:pt x="4354" y="4382406"/>
                  <a:pt x="4350" y="3704516"/>
                </a:cubicBezTo>
                <a:lnTo>
                  <a:pt x="4350" y="2044535"/>
                </a:lnTo>
                <a:close/>
              </a:path>
            </a:pathLst>
          </a:custGeom>
          <a:noFill/>
        </p:spPr>
        <p:txBody>
          <a:bodyPr/>
          <a:lstStyle/>
          <a:p>
            <a:r>
              <a:rPr lang="en-US" smtClean="0"/>
              <a:t>Drag picture to placeholder or click icon to add</a:t>
            </a:r>
            <a:endParaRPr lang="en-GB"/>
          </a:p>
        </p:txBody>
      </p:sp>
    </p:spTree>
    <p:extLst>
      <p:ext uri="{BB962C8B-B14F-4D97-AF65-F5344CB8AC3E}">
        <p14:creationId xmlns:p14="http://schemas.microsoft.com/office/powerpoint/2010/main" val="29546711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519" y="755653"/>
            <a:ext cx="5087537" cy="6085415"/>
          </a:xfrm>
        </p:spPr>
        <p:txBody>
          <a:bodyPr anchor="ctr" anchorCtr="0"/>
          <a:lstStyle>
            <a:lvl1pPr marL="128588" indent="-128588">
              <a:lnSpc>
                <a:spcPct val="95000"/>
              </a:lnSpc>
              <a:spcBef>
                <a:spcPts val="0"/>
              </a:spcBef>
              <a:defRPr sz="2400">
                <a:solidFill>
                  <a:schemeClr val="accent1"/>
                </a:solidFill>
              </a:defRPr>
            </a:lvl1pPr>
            <a:lvl2pPr marL="128588" indent="-128588">
              <a:lnSpc>
                <a:spcPct val="95000"/>
              </a:lnSpc>
              <a:spcBef>
                <a:spcPts val="0"/>
              </a:spcBef>
              <a:buNone/>
              <a:defRPr sz="2400" b="0">
                <a:solidFill>
                  <a:schemeClr val="accent1"/>
                </a:solidFill>
              </a:defRPr>
            </a:lvl2pPr>
            <a:lvl3pPr marL="128588" indent="-128588">
              <a:lnSpc>
                <a:spcPct val="95000"/>
              </a:lnSpc>
              <a:spcBef>
                <a:spcPts val="0"/>
              </a:spcBef>
              <a:buNone/>
              <a:defRPr sz="2400" b="0">
                <a:solidFill>
                  <a:schemeClr val="accent1"/>
                </a:solidFill>
              </a:defRPr>
            </a:lvl3pPr>
            <a:lvl4pPr marL="128588" indent="-128588">
              <a:lnSpc>
                <a:spcPct val="95000"/>
              </a:lnSpc>
              <a:spcBef>
                <a:spcPts val="0"/>
              </a:spcBef>
              <a:buNone/>
              <a:defRPr sz="2400" b="0">
                <a:solidFill>
                  <a:schemeClr val="accent1"/>
                </a:solidFill>
              </a:defRPr>
            </a:lvl4pPr>
            <a:lvl5pPr marL="128588" indent="-128588">
              <a:lnSpc>
                <a:spcPct val="95000"/>
              </a:lnSpc>
              <a:spcBef>
                <a:spcPts val="0"/>
              </a:spcBef>
              <a:buNone/>
              <a:defRPr sz="2400" b="0">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10"/>
          </p:nvPr>
        </p:nvSpPr>
        <p:spPr/>
        <p:txBody>
          <a:bodyPr/>
          <a:lstStyle/>
          <a:p>
            <a:fld id="{0397B7A9-DB5D-4B65-8A87-90D49EB722D0}"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7" name="Picture Placeholder 9"/>
          <p:cNvSpPr>
            <a:spLocks noGrp="1"/>
          </p:cNvSpPr>
          <p:nvPr>
            <p:ph type="pic" sz="quarter" idx="14"/>
          </p:nvPr>
        </p:nvSpPr>
        <p:spPr>
          <a:xfrm>
            <a:off x="6441540" y="-6764"/>
            <a:ext cx="5763340" cy="7674927"/>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5754005 w 5758165"/>
              <a:gd name="connsiteY7" fmla="*/ 5755222 h 5763339"/>
              <a:gd name="connsiteX8" fmla="*/ 3708867 w 5758165"/>
              <a:gd name="connsiteY8" fmla="*/ 5749051 h 5763339"/>
              <a:gd name="connsiteX9" fmla="*/ 2287010 w 5758165"/>
              <a:gd name="connsiteY9" fmla="*/ 5763339 h 5763339"/>
              <a:gd name="connsiteX10" fmla="*/ 4350 w 5758165"/>
              <a:gd name="connsiteY10" fmla="*/ 3704516 h 5763339"/>
              <a:gd name="connsiteX11" fmla="*/ 4350 w 5758165"/>
              <a:gd name="connsiteY11" fmla="*/ 2044535 h 5763339"/>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5754005 w 5758165"/>
              <a:gd name="connsiteY7" fmla="*/ 5755222 h 5763339"/>
              <a:gd name="connsiteX8" fmla="*/ 3708867 w 5758165"/>
              <a:gd name="connsiteY8" fmla="*/ 5749051 h 5763339"/>
              <a:gd name="connsiteX9" fmla="*/ 2287010 w 5758165"/>
              <a:gd name="connsiteY9" fmla="*/ 5763339 h 5763339"/>
              <a:gd name="connsiteX10" fmla="*/ 13875 w 5758165"/>
              <a:gd name="connsiteY10" fmla="*/ 3740235 h 5763339"/>
              <a:gd name="connsiteX11" fmla="*/ 4350 w 5758165"/>
              <a:gd name="connsiteY11" fmla="*/ 2044535 h 5763339"/>
              <a:gd name="connsiteX0" fmla="*/ 4350 w 5758165"/>
              <a:gd name="connsiteY0" fmla="*/ 2044535 h 5756195"/>
              <a:gd name="connsiteX1" fmla="*/ 0 w 5758165"/>
              <a:gd name="connsiteY1" fmla="*/ 1284 h 5756195"/>
              <a:gd name="connsiteX2" fmla="*/ 2048885 w 5758165"/>
              <a:gd name="connsiteY2" fmla="*/ 0 h 5756195"/>
              <a:gd name="connsiteX3" fmla="*/ 3708867 w 5758165"/>
              <a:gd name="connsiteY3" fmla="*/ 0 h 5756195"/>
              <a:gd name="connsiteX4" fmla="*/ 5758165 w 5758165"/>
              <a:gd name="connsiteY4" fmla="*/ 311 h 5756195"/>
              <a:gd name="connsiteX5" fmla="*/ 5753402 w 5758165"/>
              <a:gd name="connsiteY5" fmla="*/ 2044535 h 5756195"/>
              <a:gd name="connsiteX6" fmla="*/ 5753402 w 5758165"/>
              <a:gd name="connsiteY6" fmla="*/ 3704516 h 5756195"/>
              <a:gd name="connsiteX7" fmla="*/ 5754005 w 5758165"/>
              <a:gd name="connsiteY7" fmla="*/ 5755222 h 5756195"/>
              <a:gd name="connsiteX8" fmla="*/ 3708867 w 5758165"/>
              <a:gd name="connsiteY8" fmla="*/ 5749051 h 5756195"/>
              <a:gd name="connsiteX9" fmla="*/ 2372735 w 5758165"/>
              <a:gd name="connsiteY9" fmla="*/ 5756195 h 5756195"/>
              <a:gd name="connsiteX10" fmla="*/ 13875 w 5758165"/>
              <a:gd name="connsiteY10" fmla="*/ 3740235 h 5756195"/>
              <a:gd name="connsiteX11" fmla="*/ 4350 w 5758165"/>
              <a:gd name="connsiteY11" fmla="*/ 2044535 h 5756195"/>
              <a:gd name="connsiteX0" fmla="*/ 9525 w 5763340"/>
              <a:gd name="connsiteY0" fmla="*/ 2044535 h 5756195"/>
              <a:gd name="connsiteX1" fmla="*/ 5175 w 5763340"/>
              <a:gd name="connsiteY1" fmla="*/ 1284 h 5756195"/>
              <a:gd name="connsiteX2" fmla="*/ 2054060 w 5763340"/>
              <a:gd name="connsiteY2" fmla="*/ 0 h 5756195"/>
              <a:gd name="connsiteX3" fmla="*/ 3714042 w 5763340"/>
              <a:gd name="connsiteY3" fmla="*/ 0 h 5756195"/>
              <a:gd name="connsiteX4" fmla="*/ 5763340 w 5763340"/>
              <a:gd name="connsiteY4" fmla="*/ 311 h 5756195"/>
              <a:gd name="connsiteX5" fmla="*/ 5758577 w 5763340"/>
              <a:gd name="connsiteY5" fmla="*/ 2044535 h 5756195"/>
              <a:gd name="connsiteX6" fmla="*/ 5758577 w 5763340"/>
              <a:gd name="connsiteY6" fmla="*/ 3704516 h 5756195"/>
              <a:gd name="connsiteX7" fmla="*/ 5759180 w 5763340"/>
              <a:gd name="connsiteY7" fmla="*/ 5755222 h 5756195"/>
              <a:gd name="connsiteX8" fmla="*/ 3714042 w 5763340"/>
              <a:gd name="connsiteY8" fmla="*/ 5749051 h 5756195"/>
              <a:gd name="connsiteX9" fmla="*/ 2377910 w 5763340"/>
              <a:gd name="connsiteY9" fmla="*/ 5756195 h 5756195"/>
              <a:gd name="connsiteX10" fmla="*/ 0 w 5763340"/>
              <a:gd name="connsiteY10" fmla="*/ 3825960 h 5756195"/>
              <a:gd name="connsiteX11" fmla="*/ 9525 w 5763340"/>
              <a:gd name="connsiteY11" fmla="*/ 2044535 h 575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3340" h="5756195">
                <a:moveTo>
                  <a:pt x="9525" y="2044535"/>
                </a:moveTo>
                <a:lnTo>
                  <a:pt x="5175" y="1284"/>
                </a:lnTo>
                <a:lnTo>
                  <a:pt x="2054060" y="0"/>
                </a:lnTo>
                <a:lnTo>
                  <a:pt x="3714042" y="0"/>
                </a:lnTo>
                <a:lnTo>
                  <a:pt x="5763340" y="311"/>
                </a:lnTo>
                <a:cubicBezTo>
                  <a:pt x="5762546" y="679338"/>
                  <a:pt x="5759371" y="1365508"/>
                  <a:pt x="5758577" y="2044535"/>
                </a:cubicBezTo>
                <a:lnTo>
                  <a:pt x="5758577" y="3704516"/>
                </a:lnTo>
                <a:lnTo>
                  <a:pt x="5759180" y="5755222"/>
                </a:lnTo>
                <a:lnTo>
                  <a:pt x="3714042" y="5749051"/>
                </a:lnTo>
                <a:lnTo>
                  <a:pt x="2377910" y="5756195"/>
                </a:lnTo>
                <a:cubicBezTo>
                  <a:pt x="1248744" y="5756195"/>
                  <a:pt x="0" y="4955126"/>
                  <a:pt x="0" y="3825960"/>
                </a:cubicBezTo>
                <a:lnTo>
                  <a:pt x="9525" y="2044535"/>
                </a:lnTo>
                <a:close/>
              </a:path>
            </a:pathLst>
          </a:custGeom>
        </p:spPr>
        <p:txBody>
          <a:bodyPr/>
          <a:lstStyle/>
          <a:p>
            <a:r>
              <a:rPr lang="en-US" smtClean="0"/>
              <a:t>Drag picture to placeholder or click icon to add</a:t>
            </a:r>
            <a:endParaRPr lang="en-GB"/>
          </a:p>
        </p:txBody>
      </p:sp>
    </p:spTree>
    <p:extLst>
      <p:ext uri="{BB962C8B-B14F-4D97-AF65-F5344CB8AC3E}">
        <p14:creationId xmlns:p14="http://schemas.microsoft.com/office/powerpoint/2010/main" val="15868597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8378" y="755653"/>
            <a:ext cx="5087537" cy="6085415"/>
          </a:xfrm>
        </p:spPr>
        <p:txBody>
          <a:bodyPr anchor="ctr" anchorCtr="0"/>
          <a:lstStyle>
            <a:lvl1pPr marL="128588" indent="-128588">
              <a:lnSpc>
                <a:spcPct val="95000"/>
              </a:lnSpc>
              <a:spcBef>
                <a:spcPts val="0"/>
              </a:spcBef>
              <a:defRPr sz="2400">
                <a:solidFill>
                  <a:schemeClr val="accent1"/>
                </a:solidFill>
              </a:defRPr>
            </a:lvl1pPr>
            <a:lvl2pPr marL="128588" indent="-128588">
              <a:lnSpc>
                <a:spcPct val="95000"/>
              </a:lnSpc>
              <a:spcBef>
                <a:spcPts val="0"/>
              </a:spcBef>
              <a:buNone/>
              <a:defRPr sz="2400" b="0">
                <a:solidFill>
                  <a:schemeClr val="accent1"/>
                </a:solidFill>
              </a:defRPr>
            </a:lvl2pPr>
            <a:lvl3pPr marL="128588" indent="-128588">
              <a:lnSpc>
                <a:spcPct val="95000"/>
              </a:lnSpc>
              <a:spcBef>
                <a:spcPts val="0"/>
              </a:spcBef>
              <a:buNone/>
              <a:defRPr sz="2400" b="0">
                <a:solidFill>
                  <a:schemeClr val="accent1"/>
                </a:solidFill>
              </a:defRPr>
            </a:lvl3pPr>
            <a:lvl4pPr marL="128588" indent="-128588">
              <a:lnSpc>
                <a:spcPct val="95000"/>
              </a:lnSpc>
              <a:spcBef>
                <a:spcPts val="0"/>
              </a:spcBef>
              <a:buNone/>
              <a:defRPr sz="2400" b="0">
                <a:solidFill>
                  <a:schemeClr val="accent1"/>
                </a:solidFill>
              </a:defRPr>
            </a:lvl4pPr>
            <a:lvl5pPr marL="128588" indent="-128588">
              <a:lnSpc>
                <a:spcPct val="95000"/>
              </a:lnSpc>
              <a:spcBef>
                <a:spcPts val="0"/>
              </a:spcBef>
              <a:buNone/>
              <a:defRPr sz="2400" b="0">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10"/>
          </p:nvPr>
        </p:nvSpPr>
        <p:spPr/>
        <p:txBody>
          <a:bodyPr/>
          <a:lstStyle/>
          <a:p>
            <a:fld id="{E8995FC3-1BCE-4987-9FDA-2480FFF22E46}"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6" name="Picture Placeholder 9"/>
          <p:cNvSpPr>
            <a:spLocks noGrp="1"/>
          </p:cNvSpPr>
          <p:nvPr>
            <p:ph type="pic" sz="quarter" idx="13"/>
          </p:nvPr>
        </p:nvSpPr>
        <p:spPr>
          <a:xfrm>
            <a:off x="-12879" y="-6765"/>
            <a:ext cx="5762927" cy="7666788"/>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3194517 w 5758165"/>
              <a:gd name="connsiteY7" fmla="*/ 5763339 h 5763339"/>
              <a:gd name="connsiteX8" fmla="*/ 2048885 w 5758165"/>
              <a:gd name="connsiteY8" fmla="*/ 5749051 h 5763339"/>
              <a:gd name="connsiteX9" fmla="*/ 6743 w 5758165"/>
              <a:gd name="connsiteY9" fmla="*/ 5750091 h 5763339"/>
              <a:gd name="connsiteX10" fmla="*/ 4350 w 5758165"/>
              <a:gd name="connsiteY10" fmla="*/ 3704516 h 5763339"/>
              <a:gd name="connsiteX11" fmla="*/ 4350 w 5758165"/>
              <a:gd name="connsiteY11" fmla="*/ 2044535 h 5763339"/>
              <a:gd name="connsiteX0" fmla="*/ 4350 w 5772452"/>
              <a:gd name="connsiteY0" fmla="*/ 2044535 h 5763339"/>
              <a:gd name="connsiteX1" fmla="*/ 0 w 5772452"/>
              <a:gd name="connsiteY1" fmla="*/ 1284 h 5763339"/>
              <a:gd name="connsiteX2" fmla="*/ 2048885 w 5772452"/>
              <a:gd name="connsiteY2" fmla="*/ 0 h 5763339"/>
              <a:gd name="connsiteX3" fmla="*/ 3708867 w 5772452"/>
              <a:gd name="connsiteY3" fmla="*/ 0 h 5763339"/>
              <a:gd name="connsiteX4" fmla="*/ 5758165 w 5772452"/>
              <a:gd name="connsiteY4" fmla="*/ 311 h 5763339"/>
              <a:gd name="connsiteX5" fmla="*/ 5753402 w 5772452"/>
              <a:gd name="connsiteY5" fmla="*/ 2044535 h 5763339"/>
              <a:gd name="connsiteX6" fmla="*/ 5772452 w 5772452"/>
              <a:gd name="connsiteY6" fmla="*/ 3890254 h 5763339"/>
              <a:gd name="connsiteX7" fmla="*/ 3194517 w 5772452"/>
              <a:gd name="connsiteY7" fmla="*/ 5763339 h 5763339"/>
              <a:gd name="connsiteX8" fmla="*/ 2048885 w 5772452"/>
              <a:gd name="connsiteY8" fmla="*/ 5749051 h 5763339"/>
              <a:gd name="connsiteX9" fmla="*/ 6743 w 5772452"/>
              <a:gd name="connsiteY9" fmla="*/ 5750091 h 5763339"/>
              <a:gd name="connsiteX10" fmla="*/ 4350 w 5772452"/>
              <a:gd name="connsiteY10" fmla="*/ 3704516 h 5763339"/>
              <a:gd name="connsiteX11" fmla="*/ 4350 w 5772452"/>
              <a:gd name="connsiteY11" fmla="*/ 2044535 h 5763339"/>
              <a:gd name="connsiteX0" fmla="*/ 4350 w 5762927"/>
              <a:gd name="connsiteY0" fmla="*/ 2044535 h 5763339"/>
              <a:gd name="connsiteX1" fmla="*/ 0 w 5762927"/>
              <a:gd name="connsiteY1" fmla="*/ 1284 h 5763339"/>
              <a:gd name="connsiteX2" fmla="*/ 2048885 w 5762927"/>
              <a:gd name="connsiteY2" fmla="*/ 0 h 5763339"/>
              <a:gd name="connsiteX3" fmla="*/ 3708867 w 5762927"/>
              <a:gd name="connsiteY3" fmla="*/ 0 h 5763339"/>
              <a:gd name="connsiteX4" fmla="*/ 5758165 w 5762927"/>
              <a:gd name="connsiteY4" fmla="*/ 311 h 5763339"/>
              <a:gd name="connsiteX5" fmla="*/ 5753402 w 5762927"/>
              <a:gd name="connsiteY5" fmla="*/ 2044535 h 5763339"/>
              <a:gd name="connsiteX6" fmla="*/ 5762927 w 5762927"/>
              <a:gd name="connsiteY6" fmla="*/ 3883111 h 5763339"/>
              <a:gd name="connsiteX7" fmla="*/ 3194517 w 5762927"/>
              <a:gd name="connsiteY7" fmla="*/ 5763339 h 5763339"/>
              <a:gd name="connsiteX8" fmla="*/ 2048885 w 5762927"/>
              <a:gd name="connsiteY8" fmla="*/ 5749051 h 5763339"/>
              <a:gd name="connsiteX9" fmla="*/ 6743 w 5762927"/>
              <a:gd name="connsiteY9" fmla="*/ 5750091 h 5763339"/>
              <a:gd name="connsiteX10" fmla="*/ 4350 w 5762927"/>
              <a:gd name="connsiteY10" fmla="*/ 3704516 h 5763339"/>
              <a:gd name="connsiteX11" fmla="*/ 4350 w 5762927"/>
              <a:gd name="connsiteY11" fmla="*/ 2044535 h 5763339"/>
              <a:gd name="connsiteX0" fmla="*/ 4350 w 5762927"/>
              <a:gd name="connsiteY0" fmla="*/ 2044535 h 5750091"/>
              <a:gd name="connsiteX1" fmla="*/ 0 w 5762927"/>
              <a:gd name="connsiteY1" fmla="*/ 1284 h 5750091"/>
              <a:gd name="connsiteX2" fmla="*/ 2048885 w 5762927"/>
              <a:gd name="connsiteY2" fmla="*/ 0 h 5750091"/>
              <a:gd name="connsiteX3" fmla="*/ 3708867 w 5762927"/>
              <a:gd name="connsiteY3" fmla="*/ 0 h 5750091"/>
              <a:gd name="connsiteX4" fmla="*/ 5758165 w 5762927"/>
              <a:gd name="connsiteY4" fmla="*/ 311 h 5750091"/>
              <a:gd name="connsiteX5" fmla="*/ 5753402 w 5762927"/>
              <a:gd name="connsiteY5" fmla="*/ 2044535 h 5750091"/>
              <a:gd name="connsiteX6" fmla="*/ 5762927 w 5762927"/>
              <a:gd name="connsiteY6" fmla="*/ 3883111 h 5750091"/>
              <a:gd name="connsiteX7" fmla="*/ 3270717 w 5762927"/>
              <a:gd name="connsiteY7" fmla="*/ 5741908 h 5750091"/>
              <a:gd name="connsiteX8" fmla="*/ 2048885 w 5762927"/>
              <a:gd name="connsiteY8" fmla="*/ 5749051 h 5750091"/>
              <a:gd name="connsiteX9" fmla="*/ 6743 w 5762927"/>
              <a:gd name="connsiteY9" fmla="*/ 5750091 h 5750091"/>
              <a:gd name="connsiteX10" fmla="*/ 4350 w 5762927"/>
              <a:gd name="connsiteY10" fmla="*/ 3704516 h 5750091"/>
              <a:gd name="connsiteX11" fmla="*/ 4350 w 5762927"/>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2927" h="5750091">
                <a:moveTo>
                  <a:pt x="4350" y="2044535"/>
                </a:moveTo>
                <a:lnTo>
                  <a:pt x="0" y="1284"/>
                </a:lnTo>
                <a:lnTo>
                  <a:pt x="2048885" y="0"/>
                </a:lnTo>
                <a:lnTo>
                  <a:pt x="3708867" y="0"/>
                </a:lnTo>
                <a:lnTo>
                  <a:pt x="5758165" y="311"/>
                </a:lnTo>
                <a:cubicBezTo>
                  <a:pt x="5757371" y="679338"/>
                  <a:pt x="5754196" y="1365508"/>
                  <a:pt x="5753402" y="2044535"/>
                </a:cubicBezTo>
                <a:lnTo>
                  <a:pt x="5762927" y="3883111"/>
                </a:lnTo>
                <a:cubicBezTo>
                  <a:pt x="5762927" y="5012277"/>
                  <a:pt x="4399883" y="5741908"/>
                  <a:pt x="3270717" y="5741908"/>
                </a:cubicBezTo>
                <a:lnTo>
                  <a:pt x="2048885" y="5749051"/>
                </a:lnTo>
                <a:lnTo>
                  <a:pt x="6743" y="5750091"/>
                </a:lnTo>
                <a:cubicBezTo>
                  <a:pt x="6739" y="5072201"/>
                  <a:pt x="4354" y="4382406"/>
                  <a:pt x="4350" y="3704516"/>
                </a:cubicBezTo>
                <a:lnTo>
                  <a:pt x="4350" y="2044535"/>
                </a:lnTo>
                <a:close/>
              </a:path>
            </a:pathLst>
          </a:custGeom>
          <a:noFill/>
        </p:spPr>
        <p:txBody>
          <a:bodyPr/>
          <a:lstStyle/>
          <a:p>
            <a:r>
              <a:rPr lang="en-US" smtClean="0"/>
              <a:t>Drag picture to placeholder or click icon to add</a:t>
            </a:r>
            <a:endParaRPr lang="en-GB"/>
          </a:p>
        </p:txBody>
      </p:sp>
    </p:spTree>
    <p:extLst>
      <p:ext uri="{BB962C8B-B14F-4D97-AF65-F5344CB8AC3E}">
        <p14:creationId xmlns:p14="http://schemas.microsoft.com/office/powerpoint/2010/main" val="40920555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15" name="Picture Placeholder 14"/>
          <p:cNvSpPr>
            <a:spLocks noGrp="1" noChangeAspect="1"/>
          </p:cNvSpPr>
          <p:nvPr>
            <p:ph type="pic" sz="quarter" idx="12"/>
          </p:nvPr>
        </p:nvSpPr>
        <p:spPr>
          <a:xfrm>
            <a:off x="-1" y="-3176"/>
            <a:ext cx="11744428" cy="7707600"/>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23864 w 11745914"/>
              <a:gd name="connsiteY8" fmla="*/ 395288 h 5760000"/>
              <a:gd name="connsiteX9" fmla="*/ 1397894 w 11745914"/>
              <a:gd name="connsiteY9" fmla="*/ 0 h 5760000"/>
              <a:gd name="connsiteX0" fmla="*/ 1483623 w 11831643"/>
              <a:gd name="connsiteY0" fmla="*/ 86592 h 5846592"/>
              <a:gd name="connsiteX1" fmla="*/ 11831643 w 11831643"/>
              <a:gd name="connsiteY1" fmla="*/ 86592 h 5846592"/>
              <a:gd name="connsiteX2" fmla="*/ 11831643 w 11831643"/>
              <a:gd name="connsiteY2" fmla="*/ 86592 h 5846592"/>
              <a:gd name="connsiteX3" fmla="*/ 11831643 w 11831643"/>
              <a:gd name="connsiteY3" fmla="*/ 4448698 h 5846592"/>
              <a:gd name="connsiteX4" fmla="*/ 10433749 w 11831643"/>
              <a:gd name="connsiteY4" fmla="*/ 5846592 h 5846592"/>
              <a:gd name="connsiteX5" fmla="*/ 85729 w 11831643"/>
              <a:gd name="connsiteY5" fmla="*/ 5846592 h 5846592"/>
              <a:gd name="connsiteX6" fmla="*/ 85729 w 11831643"/>
              <a:gd name="connsiteY6" fmla="*/ 5846592 h 5846592"/>
              <a:gd name="connsiteX7" fmla="*/ 85729 w 11831643"/>
              <a:gd name="connsiteY7" fmla="*/ 1484486 h 5846592"/>
              <a:gd name="connsiteX8" fmla="*/ 90493 w 11831643"/>
              <a:gd name="connsiteY8" fmla="*/ 91355 h 5846592"/>
              <a:gd name="connsiteX9" fmla="*/ 1483623 w 11831643"/>
              <a:gd name="connsiteY9" fmla="*/ 86592 h 5846592"/>
              <a:gd name="connsiteX0" fmla="*/ 1483623 w 11831643"/>
              <a:gd name="connsiteY0" fmla="*/ 0 h 5760000"/>
              <a:gd name="connsiteX1" fmla="*/ 11831643 w 11831643"/>
              <a:gd name="connsiteY1" fmla="*/ 0 h 5760000"/>
              <a:gd name="connsiteX2" fmla="*/ 11831643 w 11831643"/>
              <a:gd name="connsiteY2" fmla="*/ 0 h 5760000"/>
              <a:gd name="connsiteX3" fmla="*/ 11831643 w 11831643"/>
              <a:gd name="connsiteY3" fmla="*/ 4362106 h 5760000"/>
              <a:gd name="connsiteX4" fmla="*/ 10433749 w 11831643"/>
              <a:gd name="connsiteY4" fmla="*/ 5760000 h 5760000"/>
              <a:gd name="connsiteX5" fmla="*/ 85729 w 11831643"/>
              <a:gd name="connsiteY5" fmla="*/ 5760000 h 5760000"/>
              <a:gd name="connsiteX6" fmla="*/ 85729 w 11831643"/>
              <a:gd name="connsiteY6" fmla="*/ 5760000 h 5760000"/>
              <a:gd name="connsiteX7" fmla="*/ 85729 w 11831643"/>
              <a:gd name="connsiteY7" fmla="*/ 1397894 h 5760000"/>
              <a:gd name="connsiteX8" fmla="*/ 90493 w 11831643"/>
              <a:gd name="connsiteY8" fmla="*/ 4763 h 5760000"/>
              <a:gd name="connsiteX9" fmla="*/ 1483623 w 11831643"/>
              <a:gd name="connsiteY9" fmla="*/ 0 h 5760000"/>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4764 w 11745914"/>
              <a:gd name="connsiteY8" fmla="*/ 4763 h 5760000"/>
              <a:gd name="connsiteX9" fmla="*/ 1397894 w 11745914"/>
              <a:gd name="connsiteY9" fmla="*/ 0 h 5760000"/>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436448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62381"/>
              <a:gd name="connsiteX1" fmla="*/ 11745914 w 11745914"/>
              <a:gd name="connsiteY1" fmla="*/ 2381 h 5762381"/>
              <a:gd name="connsiteX2" fmla="*/ 11745914 w 11745914"/>
              <a:gd name="connsiteY2" fmla="*/ 2381 h 5762381"/>
              <a:gd name="connsiteX3" fmla="*/ 11745914 w 11745914"/>
              <a:gd name="connsiteY3" fmla="*/ 2440437 h 5762381"/>
              <a:gd name="connsiteX4" fmla="*/ 10348020 w 11745914"/>
              <a:gd name="connsiteY4" fmla="*/ 5762381 h 5762381"/>
              <a:gd name="connsiteX5" fmla="*/ 0 w 11745914"/>
              <a:gd name="connsiteY5" fmla="*/ 5762381 h 5762381"/>
              <a:gd name="connsiteX6" fmla="*/ 0 w 11745914"/>
              <a:gd name="connsiteY6" fmla="*/ 5762381 h 5762381"/>
              <a:gd name="connsiteX7" fmla="*/ 0 w 11745914"/>
              <a:gd name="connsiteY7" fmla="*/ 1400275 h 5762381"/>
              <a:gd name="connsiteX8" fmla="*/ 2382 w 11745914"/>
              <a:gd name="connsiteY8" fmla="*/ 0 h 5762381"/>
              <a:gd name="connsiteX9" fmla="*/ 1397894 w 11745914"/>
              <a:gd name="connsiteY9" fmla="*/ 2381 h 576238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 name="connsiteX0" fmla="*/ 1397894 w 11745914"/>
              <a:gd name="connsiteY0" fmla="*/ 2381 h 5781431"/>
              <a:gd name="connsiteX1" fmla="*/ 11745914 w 11745914"/>
              <a:gd name="connsiteY1" fmla="*/ 2381 h 5781431"/>
              <a:gd name="connsiteX2" fmla="*/ 11745914 w 11745914"/>
              <a:gd name="connsiteY2" fmla="*/ 2381 h 5781431"/>
              <a:gd name="connsiteX3" fmla="*/ 11745914 w 11745914"/>
              <a:gd name="connsiteY3" fmla="*/ 2440437 h 5781431"/>
              <a:gd name="connsiteX4" fmla="*/ 7795320 w 11745914"/>
              <a:gd name="connsiteY4" fmla="*/ 5781431 h 5781431"/>
              <a:gd name="connsiteX5" fmla="*/ 0 w 11745914"/>
              <a:gd name="connsiteY5" fmla="*/ 5762381 h 5781431"/>
              <a:gd name="connsiteX6" fmla="*/ 0 w 11745914"/>
              <a:gd name="connsiteY6" fmla="*/ 5762381 h 5781431"/>
              <a:gd name="connsiteX7" fmla="*/ 0 w 11745914"/>
              <a:gd name="connsiteY7" fmla="*/ 1400275 h 5781431"/>
              <a:gd name="connsiteX8" fmla="*/ 2382 w 11745914"/>
              <a:gd name="connsiteY8" fmla="*/ 0 h 5781431"/>
              <a:gd name="connsiteX9" fmla="*/ 1397894 w 11745914"/>
              <a:gd name="connsiteY9" fmla="*/ 2381 h 578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smtClean="0"/>
              <a:t>Drag picture to placeholder or click icon to add</a:t>
            </a:r>
            <a:endParaRPr lang="en-GB" dirty="0"/>
          </a:p>
        </p:txBody>
      </p:sp>
      <p:sp>
        <p:nvSpPr>
          <p:cNvPr id="2" name="Title 1"/>
          <p:cNvSpPr>
            <a:spLocks noGrp="1"/>
          </p:cNvSpPr>
          <p:nvPr>
            <p:ph type="title"/>
          </p:nvPr>
        </p:nvSpPr>
        <p:spPr>
          <a:xfrm>
            <a:off x="467999" y="704045"/>
            <a:ext cx="9366564" cy="1343571"/>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77DFF0A4-4BFA-4FED-9514-C6284EB6D3EE}"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Tree>
    <p:extLst>
      <p:ext uri="{BB962C8B-B14F-4D97-AF65-F5344CB8AC3E}">
        <p14:creationId xmlns:p14="http://schemas.microsoft.com/office/powerpoint/2010/main" val="4277150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696633"/>
            <a:ext cx="5400000" cy="496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7999" y="704045"/>
            <a:ext cx="9366564" cy="1343571"/>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9AD3FBE1-C52A-44A3-B354-A41985EB15BB}"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6" name="Content Placeholder 2"/>
          <p:cNvSpPr>
            <a:spLocks noGrp="1"/>
          </p:cNvSpPr>
          <p:nvPr>
            <p:ph idx="12"/>
          </p:nvPr>
        </p:nvSpPr>
        <p:spPr>
          <a:xfrm>
            <a:off x="6181726" y="2696633"/>
            <a:ext cx="5564188" cy="496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10554784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Title, Text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1725" y="2696633"/>
            <a:ext cx="5564188" cy="48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3550" y="704045"/>
            <a:ext cx="9371013" cy="1343571"/>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D424BD82-BCF5-4D73-BB9C-C74ACFD5660C}"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7" name="Picture Placeholder 9"/>
          <p:cNvSpPr>
            <a:spLocks noGrp="1"/>
          </p:cNvSpPr>
          <p:nvPr>
            <p:ph type="pic" sz="quarter" idx="12"/>
          </p:nvPr>
        </p:nvSpPr>
        <p:spPr>
          <a:xfrm>
            <a:off x="463550" y="2705432"/>
            <a:ext cx="4791202" cy="4791201"/>
          </a:xfrm>
          <a:prstGeom prst="roundRect">
            <a:avLst>
              <a:gd name="adj" fmla="val 25482"/>
            </a:avLst>
          </a:prstGeom>
        </p:spPr>
        <p:txBody>
          <a:bodyPr/>
          <a:lstStyle/>
          <a:p>
            <a:r>
              <a:rPr lang="en-US" smtClean="0"/>
              <a:t>Drag picture to placeholder or click icon to add</a:t>
            </a:r>
            <a:endParaRPr lang="en-GB"/>
          </a:p>
        </p:txBody>
      </p:sp>
    </p:spTree>
    <p:extLst>
      <p:ext uri="{BB962C8B-B14F-4D97-AF65-F5344CB8AC3E}">
        <p14:creationId xmlns:p14="http://schemas.microsoft.com/office/powerpoint/2010/main" val="10842409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Image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550" y="2696633"/>
            <a:ext cx="5564188" cy="480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74662" y="704045"/>
            <a:ext cx="9359902" cy="1343571"/>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C218FB9C-5266-4148-8F97-6F5270EF45F9}"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7" name="Picture Placeholder 9"/>
          <p:cNvSpPr>
            <a:spLocks noGrp="1"/>
          </p:cNvSpPr>
          <p:nvPr>
            <p:ph type="pic" sz="quarter" idx="12"/>
          </p:nvPr>
        </p:nvSpPr>
        <p:spPr>
          <a:xfrm>
            <a:off x="6954711" y="2705432"/>
            <a:ext cx="4791202" cy="4791201"/>
          </a:xfrm>
          <a:prstGeom prst="roundRect">
            <a:avLst>
              <a:gd name="adj" fmla="val 25482"/>
            </a:avLst>
          </a:prstGeom>
        </p:spPr>
        <p:txBody>
          <a:bodyPr/>
          <a:lstStyle/>
          <a:p>
            <a:r>
              <a:rPr lang="en-US" smtClean="0"/>
              <a:t>Drag picture to placeholder or click icon to add</a:t>
            </a:r>
            <a:endParaRPr lang="en-GB"/>
          </a:p>
        </p:txBody>
      </p:sp>
    </p:spTree>
    <p:extLst>
      <p:ext uri="{BB962C8B-B14F-4D97-AF65-F5344CB8AC3E}">
        <p14:creationId xmlns:p14="http://schemas.microsoft.com/office/powerpoint/2010/main" val="42378227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ECF0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99" y="2268000"/>
            <a:ext cx="9366564" cy="4800000"/>
          </a:xfrm>
        </p:spPr>
        <p:txBody>
          <a:bodyPr/>
          <a:lstStyle>
            <a:lvl1pPr>
              <a:defRPr sz="4000"/>
            </a:lvl1p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0EDDA456-952F-4CA1-BA2A-37C7724A1F73}"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p:blipFill>
        <p:spPr>
          <a:xfrm>
            <a:off x="0" y="0"/>
            <a:ext cx="6276088" cy="1671638"/>
          </a:xfrm>
          <a:prstGeom prst="rect">
            <a:avLst/>
          </a:prstGeom>
        </p:spPr>
      </p:pic>
    </p:spTree>
    <p:extLst>
      <p:ext uri="{BB962C8B-B14F-4D97-AF65-F5344CB8AC3E}">
        <p14:creationId xmlns:p14="http://schemas.microsoft.com/office/powerpoint/2010/main" val="42328079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7999" y="704045"/>
            <a:ext cx="9366564" cy="1343571"/>
          </a:xfrm>
        </p:spPr>
        <p:txBody>
          <a:bodyPr/>
          <a:lstStyle/>
          <a:p>
            <a:r>
              <a:rPr lang="en-US" smtClean="0"/>
              <a:t>Click to edit Master title style</a:t>
            </a:r>
            <a:endParaRPr lang="en-GB" dirty="0"/>
          </a:p>
        </p:txBody>
      </p:sp>
      <p:sp>
        <p:nvSpPr>
          <p:cNvPr id="3" name="Date Placeholder 2"/>
          <p:cNvSpPr>
            <a:spLocks noGrp="1"/>
          </p:cNvSpPr>
          <p:nvPr>
            <p:ph type="dt" sz="half" idx="10"/>
          </p:nvPr>
        </p:nvSpPr>
        <p:spPr/>
        <p:txBody>
          <a:bodyPr/>
          <a:lstStyle/>
          <a:p>
            <a:fld id="{C3196F5F-97AC-44C1-B392-532CDAB7FE25}" type="datetime1">
              <a:rPr lang="en-GB" smtClean="0"/>
              <a:t>14/06/2018</a:t>
            </a:fld>
            <a:endParaRPr lang="en-GB"/>
          </a:p>
        </p:txBody>
      </p:sp>
      <p:sp>
        <p:nvSpPr>
          <p:cNvPr id="4" name="Footer Placeholder 3"/>
          <p:cNvSpPr>
            <a:spLocks noGrp="1"/>
          </p:cNvSpPr>
          <p:nvPr>
            <p:ph type="ftr" sz="quarter" idx="11"/>
          </p:nvPr>
        </p:nvSpPr>
        <p:spPr/>
        <p:txBody>
          <a:bodyPr/>
          <a:lstStyle/>
          <a:p>
            <a:r>
              <a:rPr lang="en-GB" smtClean="0"/>
              <a:t>Private and confidential     Big Data, Hadoop e outros Bichos </a:t>
            </a:r>
            <a:endParaRPr lang="en-GB"/>
          </a:p>
        </p:txBody>
      </p:sp>
    </p:spTree>
    <p:extLst>
      <p:ext uri="{BB962C8B-B14F-4D97-AF65-F5344CB8AC3E}">
        <p14:creationId xmlns:p14="http://schemas.microsoft.com/office/powerpoint/2010/main" val="12481810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C55FF6-B876-4DEE-A8DD-47A98D1CA9EB}" type="datetime1">
              <a:rPr lang="en-GB" smtClean="0"/>
              <a:t>14/06/2018</a:t>
            </a:fld>
            <a:endParaRPr lang="en-GB"/>
          </a:p>
        </p:txBody>
      </p:sp>
      <p:sp>
        <p:nvSpPr>
          <p:cNvPr id="3" name="Footer Placeholder 2"/>
          <p:cNvSpPr>
            <a:spLocks noGrp="1"/>
          </p:cNvSpPr>
          <p:nvPr>
            <p:ph type="ftr" sz="quarter" idx="11"/>
          </p:nvPr>
        </p:nvSpPr>
        <p:spPr/>
        <p:txBody>
          <a:bodyPr/>
          <a:lstStyle/>
          <a:p>
            <a:r>
              <a:rPr lang="en-GB" smtClean="0"/>
              <a:t>Private and confidential     Big Data, Hadoop e outros Bichos </a:t>
            </a:r>
            <a:endParaRPr lang="en-GB" dirty="0"/>
          </a:p>
        </p:txBody>
      </p:sp>
    </p:spTree>
    <p:extLst>
      <p:ext uri="{BB962C8B-B14F-4D97-AF65-F5344CB8AC3E}">
        <p14:creationId xmlns:p14="http://schemas.microsoft.com/office/powerpoint/2010/main" val="33887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00" y="2696633"/>
            <a:ext cx="5570851" cy="496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468000" y="704045"/>
            <a:ext cx="5570851" cy="1343571"/>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E637F536-7097-4E7E-AECC-51B58A4C8867}"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9" name="Picture Placeholder 9"/>
          <p:cNvSpPr>
            <a:spLocks noGrp="1"/>
          </p:cNvSpPr>
          <p:nvPr>
            <p:ph type="pic" sz="quarter" idx="14"/>
          </p:nvPr>
        </p:nvSpPr>
        <p:spPr>
          <a:xfrm>
            <a:off x="6441540" y="-6764"/>
            <a:ext cx="5763340" cy="7674927"/>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5754005 w 5758165"/>
              <a:gd name="connsiteY7" fmla="*/ 5755222 h 5763339"/>
              <a:gd name="connsiteX8" fmla="*/ 3708867 w 5758165"/>
              <a:gd name="connsiteY8" fmla="*/ 5749051 h 5763339"/>
              <a:gd name="connsiteX9" fmla="*/ 2287010 w 5758165"/>
              <a:gd name="connsiteY9" fmla="*/ 5763339 h 5763339"/>
              <a:gd name="connsiteX10" fmla="*/ 4350 w 5758165"/>
              <a:gd name="connsiteY10" fmla="*/ 3704516 h 5763339"/>
              <a:gd name="connsiteX11" fmla="*/ 4350 w 5758165"/>
              <a:gd name="connsiteY11" fmla="*/ 2044535 h 5763339"/>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5754005 w 5758165"/>
              <a:gd name="connsiteY7" fmla="*/ 5755222 h 5763339"/>
              <a:gd name="connsiteX8" fmla="*/ 3708867 w 5758165"/>
              <a:gd name="connsiteY8" fmla="*/ 5749051 h 5763339"/>
              <a:gd name="connsiteX9" fmla="*/ 2287010 w 5758165"/>
              <a:gd name="connsiteY9" fmla="*/ 5763339 h 5763339"/>
              <a:gd name="connsiteX10" fmla="*/ 13875 w 5758165"/>
              <a:gd name="connsiteY10" fmla="*/ 3740235 h 5763339"/>
              <a:gd name="connsiteX11" fmla="*/ 4350 w 5758165"/>
              <a:gd name="connsiteY11" fmla="*/ 2044535 h 5763339"/>
              <a:gd name="connsiteX0" fmla="*/ 4350 w 5758165"/>
              <a:gd name="connsiteY0" fmla="*/ 2044535 h 5756195"/>
              <a:gd name="connsiteX1" fmla="*/ 0 w 5758165"/>
              <a:gd name="connsiteY1" fmla="*/ 1284 h 5756195"/>
              <a:gd name="connsiteX2" fmla="*/ 2048885 w 5758165"/>
              <a:gd name="connsiteY2" fmla="*/ 0 h 5756195"/>
              <a:gd name="connsiteX3" fmla="*/ 3708867 w 5758165"/>
              <a:gd name="connsiteY3" fmla="*/ 0 h 5756195"/>
              <a:gd name="connsiteX4" fmla="*/ 5758165 w 5758165"/>
              <a:gd name="connsiteY4" fmla="*/ 311 h 5756195"/>
              <a:gd name="connsiteX5" fmla="*/ 5753402 w 5758165"/>
              <a:gd name="connsiteY5" fmla="*/ 2044535 h 5756195"/>
              <a:gd name="connsiteX6" fmla="*/ 5753402 w 5758165"/>
              <a:gd name="connsiteY6" fmla="*/ 3704516 h 5756195"/>
              <a:gd name="connsiteX7" fmla="*/ 5754005 w 5758165"/>
              <a:gd name="connsiteY7" fmla="*/ 5755222 h 5756195"/>
              <a:gd name="connsiteX8" fmla="*/ 3708867 w 5758165"/>
              <a:gd name="connsiteY8" fmla="*/ 5749051 h 5756195"/>
              <a:gd name="connsiteX9" fmla="*/ 2372735 w 5758165"/>
              <a:gd name="connsiteY9" fmla="*/ 5756195 h 5756195"/>
              <a:gd name="connsiteX10" fmla="*/ 13875 w 5758165"/>
              <a:gd name="connsiteY10" fmla="*/ 3740235 h 5756195"/>
              <a:gd name="connsiteX11" fmla="*/ 4350 w 5758165"/>
              <a:gd name="connsiteY11" fmla="*/ 2044535 h 5756195"/>
              <a:gd name="connsiteX0" fmla="*/ 9525 w 5763340"/>
              <a:gd name="connsiteY0" fmla="*/ 2044535 h 5756195"/>
              <a:gd name="connsiteX1" fmla="*/ 5175 w 5763340"/>
              <a:gd name="connsiteY1" fmla="*/ 1284 h 5756195"/>
              <a:gd name="connsiteX2" fmla="*/ 2054060 w 5763340"/>
              <a:gd name="connsiteY2" fmla="*/ 0 h 5756195"/>
              <a:gd name="connsiteX3" fmla="*/ 3714042 w 5763340"/>
              <a:gd name="connsiteY3" fmla="*/ 0 h 5756195"/>
              <a:gd name="connsiteX4" fmla="*/ 5763340 w 5763340"/>
              <a:gd name="connsiteY4" fmla="*/ 311 h 5756195"/>
              <a:gd name="connsiteX5" fmla="*/ 5758577 w 5763340"/>
              <a:gd name="connsiteY5" fmla="*/ 2044535 h 5756195"/>
              <a:gd name="connsiteX6" fmla="*/ 5758577 w 5763340"/>
              <a:gd name="connsiteY6" fmla="*/ 3704516 h 5756195"/>
              <a:gd name="connsiteX7" fmla="*/ 5759180 w 5763340"/>
              <a:gd name="connsiteY7" fmla="*/ 5755222 h 5756195"/>
              <a:gd name="connsiteX8" fmla="*/ 3714042 w 5763340"/>
              <a:gd name="connsiteY8" fmla="*/ 5749051 h 5756195"/>
              <a:gd name="connsiteX9" fmla="*/ 2377910 w 5763340"/>
              <a:gd name="connsiteY9" fmla="*/ 5756195 h 5756195"/>
              <a:gd name="connsiteX10" fmla="*/ 0 w 5763340"/>
              <a:gd name="connsiteY10" fmla="*/ 3825960 h 5756195"/>
              <a:gd name="connsiteX11" fmla="*/ 9525 w 5763340"/>
              <a:gd name="connsiteY11" fmla="*/ 2044535 h 575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3340" h="5756195">
                <a:moveTo>
                  <a:pt x="9525" y="2044535"/>
                </a:moveTo>
                <a:lnTo>
                  <a:pt x="5175" y="1284"/>
                </a:lnTo>
                <a:lnTo>
                  <a:pt x="2054060" y="0"/>
                </a:lnTo>
                <a:lnTo>
                  <a:pt x="3714042" y="0"/>
                </a:lnTo>
                <a:lnTo>
                  <a:pt x="5763340" y="311"/>
                </a:lnTo>
                <a:cubicBezTo>
                  <a:pt x="5762546" y="679338"/>
                  <a:pt x="5759371" y="1365508"/>
                  <a:pt x="5758577" y="2044535"/>
                </a:cubicBezTo>
                <a:lnTo>
                  <a:pt x="5758577" y="3704516"/>
                </a:lnTo>
                <a:lnTo>
                  <a:pt x="5759180" y="5755222"/>
                </a:lnTo>
                <a:lnTo>
                  <a:pt x="3714042" y="5749051"/>
                </a:lnTo>
                <a:lnTo>
                  <a:pt x="2377910" y="5756195"/>
                </a:lnTo>
                <a:cubicBezTo>
                  <a:pt x="1248744" y="5756195"/>
                  <a:pt x="0" y="4955126"/>
                  <a:pt x="0" y="3825960"/>
                </a:cubicBezTo>
                <a:lnTo>
                  <a:pt x="9525" y="2044535"/>
                </a:lnTo>
                <a:close/>
              </a:path>
            </a:pathLst>
          </a:custGeom>
        </p:spPr>
        <p:txBody>
          <a:bodyPr/>
          <a:lstStyle/>
          <a:p>
            <a:r>
              <a:rPr lang="en-US" smtClean="0"/>
              <a:t>Drag picture to placeholder or click icon to add</a:t>
            </a:r>
            <a:endParaRPr lang="en-GB"/>
          </a:p>
        </p:txBody>
      </p:sp>
    </p:spTree>
    <p:extLst>
      <p:ext uri="{BB962C8B-B14F-4D97-AF65-F5344CB8AC3E}">
        <p14:creationId xmlns:p14="http://schemas.microsoft.com/office/powerpoint/2010/main" val="1075639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Title,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5063" y="2696633"/>
            <a:ext cx="5570851" cy="496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a:xfrm>
            <a:off x="6175062" y="704045"/>
            <a:ext cx="5570851" cy="1343571"/>
          </a:xfrm>
        </p:spPr>
        <p:txBody>
          <a:bodyPr/>
          <a:lstStyle/>
          <a:p>
            <a:r>
              <a:rPr lang="en-US" smtClean="0"/>
              <a:t>Click to edit Master title style</a:t>
            </a:r>
            <a:endParaRPr lang="en-GB" dirty="0"/>
          </a:p>
        </p:txBody>
      </p:sp>
      <p:sp>
        <p:nvSpPr>
          <p:cNvPr id="4" name="Date Placeholder 3"/>
          <p:cNvSpPr>
            <a:spLocks noGrp="1"/>
          </p:cNvSpPr>
          <p:nvPr>
            <p:ph type="dt" sz="half" idx="10"/>
          </p:nvPr>
        </p:nvSpPr>
        <p:spPr/>
        <p:txBody>
          <a:bodyPr/>
          <a:lstStyle/>
          <a:p>
            <a:fld id="{BED941A3-05DE-4BC9-875D-B580BC664829}"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7" name="Picture Placeholder 9"/>
          <p:cNvSpPr>
            <a:spLocks noGrp="1"/>
          </p:cNvSpPr>
          <p:nvPr>
            <p:ph type="pic" sz="quarter" idx="13"/>
          </p:nvPr>
        </p:nvSpPr>
        <p:spPr>
          <a:xfrm>
            <a:off x="-12879" y="-6765"/>
            <a:ext cx="5762927" cy="7666788"/>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3194517 w 5758165"/>
              <a:gd name="connsiteY7" fmla="*/ 5763339 h 5763339"/>
              <a:gd name="connsiteX8" fmla="*/ 2048885 w 5758165"/>
              <a:gd name="connsiteY8" fmla="*/ 5749051 h 5763339"/>
              <a:gd name="connsiteX9" fmla="*/ 6743 w 5758165"/>
              <a:gd name="connsiteY9" fmla="*/ 5750091 h 5763339"/>
              <a:gd name="connsiteX10" fmla="*/ 4350 w 5758165"/>
              <a:gd name="connsiteY10" fmla="*/ 3704516 h 5763339"/>
              <a:gd name="connsiteX11" fmla="*/ 4350 w 5758165"/>
              <a:gd name="connsiteY11" fmla="*/ 2044535 h 5763339"/>
              <a:gd name="connsiteX0" fmla="*/ 4350 w 5772452"/>
              <a:gd name="connsiteY0" fmla="*/ 2044535 h 5763339"/>
              <a:gd name="connsiteX1" fmla="*/ 0 w 5772452"/>
              <a:gd name="connsiteY1" fmla="*/ 1284 h 5763339"/>
              <a:gd name="connsiteX2" fmla="*/ 2048885 w 5772452"/>
              <a:gd name="connsiteY2" fmla="*/ 0 h 5763339"/>
              <a:gd name="connsiteX3" fmla="*/ 3708867 w 5772452"/>
              <a:gd name="connsiteY3" fmla="*/ 0 h 5763339"/>
              <a:gd name="connsiteX4" fmla="*/ 5758165 w 5772452"/>
              <a:gd name="connsiteY4" fmla="*/ 311 h 5763339"/>
              <a:gd name="connsiteX5" fmla="*/ 5753402 w 5772452"/>
              <a:gd name="connsiteY5" fmla="*/ 2044535 h 5763339"/>
              <a:gd name="connsiteX6" fmla="*/ 5772452 w 5772452"/>
              <a:gd name="connsiteY6" fmla="*/ 3890254 h 5763339"/>
              <a:gd name="connsiteX7" fmla="*/ 3194517 w 5772452"/>
              <a:gd name="connsiteY7" fmla="*/ 5763339 h 5763339"/>
              <a:gd name="connsiteX8" fmla="*/ 2048885 w 5772452"/>
              <a:gd name="connsiteY8" fmla="*/ 5749051 h 5763339"/>
              <a:gd name="connsiteX9" fmla="*/ 6743 w 5772452"/>
              <a:gd name="connsiteY9" fmla="*/ 5750091 h 5763339"/>
              <a:gd name="connsiteX10" fmla="*/ 4350 w 5772452"/>
              <a:gd name="connsiteY10" fmla="*/ 3704516 h 5763339"/>
              <a:gd name="connsiteX11" fmla="*/ 4350 w 5772452"/>
              <a:gd name="connsiteY11" fmla="*/ 2044535 h 5763339"/>
              <a:gd name="connsiteX0" fmla="*/ 4350 w 5762927"/>
              <a:gd name="connsiteY0" fmla="*/ 2044535 h 5763339"/>
              <a:gd name="connsiteX1" fmla="*/ 0 w 5762927"/>
              <a:gd name="connsiteY1" fmla="*/ 1284 h 5763339"/>
              <a:gd name="connsiteX2" fmla="*/ 2048885 w 5762927"/>
              <a:gd name="connsiteY2" fmla="*/ 0 h 5763339"/>
              <a:gd name="connsiteX3" fmla="*/ 3708867 w 5762927"/>
              <a:gd name="connsiteY3" fmla="*/ 0 h 5763339"/>
              <a:gd name="connsiteX4" fmla="*/ 5758165 w 5762927"/>
              <a:gd name="connsiteY4" fmla="*/ 311 h 5763339"/>
              <a:gd name="connsiteX5" fmla="*/ 5753402 w 5762927"/>
              <a:gd name="connsiteY5" fmla="*/ 2044535 h 5763339"/>
              <a:gd name="connsiteX6" fmla="*/ 5762927 w 5762927"/>
              <a:gd name="connsiteY6" fmla="*/ 3883111 h 5763339"/>
              <a:gd name="connsiteX7" fmla="*/ 3194517 w 5762927"/>
              <a:gd name="connsiteY7" fmla="*/ 5763339 h 5763339"/>
              <a:gd name="connsiteX8" fmla="*/ 2048885 w 5762927"/>
              <a:gd name="connsiteY8" fmla="*/ 5749051 h 5763339"/>
              <a:gd name="connsiteX9" fmla="*/ 6743 w 5762927"/>
              <a:gd name="connsiteY9" fmla="*/ 5750091 h 5763339"/>
              <a:gd name="connsiteX10" fmla="*/ 4350 w 5762927"/>
              <a:gd name="connsiteY10" fmla="*/ 3704516 h 5763339"/>
              <a:gd name="connsiteX11" fmla="*/ 4350 w 5762927"/>
              <a:gd name="connsiteY11" fmla="*/ 2044535 h 5763339"/>
              <a:gd name="connsiteX0" fmla="*/ 4350 w 5762927"/>
              <a:gd name="connsiteY0" fmla="*/ 2044535 h 5750091"/>
              <a:gd name="connsiteX1" fmla="*/ 0 w 5762927"/>
              <a:gd name="connsiteY1" fmla="*/ 1284 h 5750091"/>
              <a:gd name="connsiteX2" fmla="*/ 2048885 w 5762927"/>
              <a:gd name="connsiteY2" fmla="*/ 0 h 5750091"/>
              <a:gd name="connsiteX3" fmla="*/ 3708867 w 5762927"/>
              <a:gd name="connsiteY3" fmla="*/ 0 h 5750091"/>
              <a:gd name="connsiteX4" fmla="*/ 5758165 w 5762927"/>
              <a:gd name="connsiteY4" fmla="*/ 311 h 5750091"/>
              <a:gd name="connsiteX5" fmla="*/ 5753402 w 5762927"/>
              <a:gd name="connsiteY5" fmla="*/ 2044535 h 5750091"/>
              <a:gd name="connsiteX6" fmla="*/ 5762927 w 5762927"/>
              <a:gd name="connsiteY6" fmla="*/ 3883111 h 5750091"/>
              <a:gd name="connsiteX7" fmla="*/ 3270717 w 5762927"/>
              <a:gd name="connsiteY7" fmla="*/ 5741908 h 5750091"/>
              <a:gd name="connsiteX8" fmla="*/ 2048885 w 5762927"/>
              <a:gd name="connsiteY8" fmla="*/ 5749051 h 5750091"/>
              <a:gd name="connsiteX9" fmla="*/ 6743 w 5762927"/>
              <a:gd name="connsiteY9" fmla="*/ 5750091 h 5750091"/>
              <a:gd name="connsiteX10" fmla="*/ 4350 w 5762927"/>
              <a:gd name="connsiteY10" fmla="*/ 3704516 h 5750091"/>
              <a:gd name="connsiteX11" fmla="*/ 4350 w 5762927"/>
              <a:gd name="connsiteY11" fmla="*/ 2044535 h 5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2927" h="5750091">
                <a:moveTo>
                  <a:pt x="4350" y="2044535"/>
                </a:moveTo>
                <a:lnTo>
                  <a:pt x="0" y="1284"/>
                </a:lnTo>
                <a:lnTo>
                  <a:pt x="2048885" y="0"/>
                </a:lnTo>
                <a:lnTo>
                  <a:pt x="3708867" y="0"/>
                </a:lnTo>
                <a:lnTo>
                  <a:pt x="5758165" y="311"/>
                </a:lnTo>
                <a:cubicBezTo>
                  <a:pt x="5757371" y="679338"/>
                  <a:pt x="5754196" y="1365508"/>
                  <a:pt x="5753402" y="2044535"/>
                </a:cubicBezTo>
                <a:lnTo>
                  <a:pt x="5762927" y="3883111"/>
                </a:lnTo>
                <a:cubicBezTo>
                  <a:pt x="5762927" y="5012277"/>
                  <a:pt x="4399883" y="5741908"/>
                  <a:pt x="3270717" y="5741908"/>
                </a:cubicBezTo>
                <a:lnTo>
                  <a:pt x="2048885" y="5749051"/>
                </a:lnTo>
                <a:lnTo>
                  <a:pt x="6743" y="5750091"/>
                </a:lnTo>
                <a:cubicBezTo>
                  <a:pt x="6739" y="5072201"/>
                  <a:pt x="4354" y="4382406"/>
                  <a:pt x="4350" y="3704516"/>
                </a:cubicBezTo>
                <a:lnTo>
                  <a:pt x="4350" y="2044535"/>
                </a:lnTo>
                <a:close/>
              </a:path>
            </a:pathLst>
          </a:custGeom>
          <a:noFill/>
        </p:spPr>
        <p:txBody>
          <a:bodyPr/>
          <a:lstStyle/>
          <a:p>
            <a:r>
              <a:rPr lang="en-US" smtClean="0"/>
              <a:t>Drag picture to placeholder or click icon to add</a:t>
            </a:r>
            <a:endParaRPr lang="en-GB"/>
          </a:p>
        </p:txBody>
      </p:sp>
    </p:spTree>
    <p:extLst>
      <p:ext uri="{BB962C8B-B14F-4D97-AF65-F5344CB8AC3E}">
        <p14:creationId xmlns:p14="http://schemas.microsoft.com/office/powerpoint/2010/main" val="2366790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519" y="755653"/>
            <a:ext cx="5087537" cy="6085415"/>
          </a:xfrm>
        </p:spPr>
        <p:txBody>
          <a:bodyPr anchor="ctr" anchorCtr="0"/>
          <a:lstStyle>
            <a:lvl1pPr marL="128588" indent="-128588">
              <a:lnSpc>
                <a:spcPct val="95000"/>
              </a:lnSpc>
              <a:spcBef>
                <a:spcPts val="0"/>
              </a:spcBef>
              <a:defRPr sz="2400">
                <a:solidFill>
                  <a:schemeClr val="accent1"/>
                </a:solidFill>
              </a:defRPr>
            </a:lvl1pPr>
            <a:lvl2pPr marL="128588" indent="-128588">
              <a:lnSpc>
                <a:spcPct val="95000"/>
              </a:lnSpc>
              <a:spcBef>
                <a:spcPts val="0"/>
              </a:spcBef>
              <a:buNone/>
              <a:defRPr sz="2400" b="0">
                <a:solidFill>
                  <a:schemeClr val="accent1"/>
                </a:solidFill>
              </a:defRPr>
            </a:lvl2pPr>
            <a:lvl3pPr marL="128588" indent="-128588">
              <a:lnSpc>
                <a:spcPct val="95000"/>
              </a:lnSpc>
              <a:spcBef>
                <a:spcPts val="0"/>
              </a:spcBef>
              <a:buNone/>
              <a:defRPr sz="2400" b="0">
                <a:solidFill>
                  <a:schemeClr val="accent1"/>
                </a:solidFill>
              </a:defRPr>
            </a:lvl3pPr>
            <a:lvl4pPr marL="128588" indent="-128588">
              <a:lnSpc>
                <a:spcPct val="95000"/>
              </a:lnSpc>
              <a:spcBef>
                <a:spcPts val="0"/>
              </a:spcBef>
              <a:buNone/>
              <a:defRPr sz="2400" b="0">
                <a:solidFill>
                  <a:schemeClr val="accent1"/>
                </a:solidFill>
              </a:defRPr>
            </a:lvl4pPr>
            <a:lvl5pPr marL="128588" indent="-128588">
              <a:lnSpc>
                <a:spcPct val="95000"/>
              </a:lnSpc>
              <a:spcBef>
                <a:spcPts val="0"/>
              </a:spcBef>
              <a:buNone/>
              <a:defRPr sz="2400" b="0">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10"/>
          </p:nvPr>
        </p:nvSpPr>
        <p:spPr/>
        <p:txBody>
          <a:bodyPr/>
          <a:lstStyle/>
          <a:p>
            <a:fld id="{9D179162-338B-4F13-9E46-2734086CB089}"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
        <p:nvSpPr>
          <p:cNvPr id="7" name="Picture Placeholder 9"/>
          <p:cNvSpPr>
            <a:spLocks noGrp="1"/>
          </p:cNvSpPr>
          <p:nvPr>
            <p:ph type="pic" sz="quarter" idx="14"/>
          </p:nvPr>
        </p:nvSpPr>
        <p:spPr>
          <a:xfrm>
            <a:off x="6441540" y="-6764"/>
            <a:ext cx="5763340" cy="7674927"/>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5754005 w 5758165"/>
              <a:gd name="connsiteY7" fmla="*/ 5755222 h 5763339"/>
              <a:gd name="connsiteX8" fmla="*/ 3708867 w 5758165"/>
              <a:gd name="connsiteY8" fmla="*/ 5749051 h 5763339"/>
              <a:gd name="connsiteX9" fmla="*/ 2287010 w 5758165"/>
              <a:gd name="connsiteY9" fmla="*/ 5763339 h 5763339"/>
              <a:gd name="connsiteX10" fmla="*/ 4350 w 5758165"/>
              <a:gd name="connsiteY10" fmla="*/ 3704516 h 5763339"/>
              <a:gd name="connsiteX11" fmla="*/ 4350 w 5758165"/>
              <a:gd name="connsiteY11" fmla="*/ 2044535 h 5763339"/>
              <a:gd name="connsiteX0" fmla="*/ 4350 w 5758165"/>
              <a:gd name="connsiteY0" fmla="*/ 2044535 h 5763339"/>
              <a:gd name="connsiteX1" fmla="*/ 0 w 5758165"/>
              <a:gd name="connsiteY1" fmla="*/ 1284 h 5763339"/>
              <a:gd name="connsiteX2" fmla="*/ 2048885 w 5758165"/>
              <a:gd name="connsiteY2" fmla="*/ 0 h 5763339"/>
              <a:gd name="connsiteX3" fmla="*/ 3708867 w 5758165"/>
              <a:gd name="connsiteY3" fmla="*/ 0 h 5763339"/>
              <a:gd name="connsiteX4" fmla="*/ 5758165 w 5758165"/>
              <a:gd name="connsiteY4" fmla="*/ 311 h 5763339"/>
              <a:gd name="connsiteX5" fmla="*/ 5753402 w 5758165"/>
              <a:gd name="connsiteY5" fmla="*/ 2044535 h 5763339"/>
              <a:gd name="connsiteX6" fmla="*/ 5753402 w 5758165"/>
              <a:gd name="connsiteY6" fmla="*/ 3704516 h 5763339"/>
              <a:gd name="connsiteX7" fmla="*/ 5754005 w 5758165"/>
              <a:gd name="connsiteY7" fmla="*/ 5755222 h 5763339"/>
              <a:gd name="connsiteX8" fmla="*/ 3708867 w 5758165"/>
              <a:gd name="connsiteY8" fmla="*/ 5749051 h 5763339"/>
              <a:gd name="connsiteX9" fmla="*/ 2287010 w 5758165"/>
              <a:gd name="connsiteY9" fmla="*/ 5763339 h 5763339"/>
              <a:gd name="connsiteX10" fmla="*/ 13875 w 5758165"/>
              <a:gd name="connsiteY10" fmla="*/ 3740235 h 5763339"/>
              <a:gd name="connsiteX11" fmla="*/ 4350 w 5758165"/>
              <a:gd name="connsiteY11" fmla="*/ 2044535 h 5763339"/>
              <a:gd name="connsiteX0" fmla="*/ 4350 w 5758165"/>
              <a:gd name="connsiteY0" fmla="*/ 2044535 h 5756195"/>
              <a:gd name="connsiteX1" fmla="*/ 0 w 5758165"/>
              <a:gd name="connsiteY1" fmla="*/ 1284 h 5756195"/>
              <a:gd name="connsiteX2" fmla="*/ 2048885 w 5758165"/>
              <a:gd name="connsiteY2" fmla="*/ 0 h 5756195"/>
              <a:gd name="connsiteX3" fmla="*/ 3708867 w 5758165"/>
              <a:gd name="connsiteY3" fmla="*/ 0 h 5756195"/>
              <a:gd name="connsiteX4" fmla="*/ 5758165 w 5758165"/>
              <a:gd name="connsiteY4" fmla="*/ 311 h 5756195"/>
              <a:gd name="connsiteX5" fmla="*/ 5753402 w 5758165"/>
              <a:gd name="connsiteY5" fmla="*/ 2044535 h 5756195"/>
              <a:gd name="connsiteX6" fmla="*/ 5753402 w 5758165"/>
              <a:gd name="connsiteY6" fmla="*/ 3704516 h 5756195"/>
              <a:gd name="connsiteX7" fmla="*/ 5754005 w 5758165"/>
              <a:gd name="connsiteY7" fmla="*/ 5755222 h 5756195"/>
              <a:gd name="connsiteX8" fmla="*/ 3708867 w 5758165"/>
              <a:gd name="connsiteY8" fmla="*/ 5749051 h 5756195"/>
              <a:gd name="connsiteX9" fmla="*/ 2372735 w 5758165"/>
              <a:gd name="connsiteY9" fmla="*/ 5756195 h 5756195"/>
              <a:gd name="connsiteX10" fmla="*/ 13875 w 5758165"/>
              <a:gd name="connsiteY10" fmla="*/ 3740235 h 5756195"/>
              <a:gd name="connsiteX11" fmla="*/ 4350 w 5758165"/>
              <a:gd name="connsiteY11" fmla="*/ 2044535 h 5756195"/>
              <a:gd name="connsiteX0" fmla="*/ 9525 w 5763340"/>
              <a:gd name="connsiteY0" fmla="*/ 2044535 h 5756195"/>
              <a:gd name="connsiteX1" fmla="*/ 5175 w 5763340"/>
              <a:gd name="connsiteY1" fmla="*/ 1284 h 5756195"/>
              <a:gd name="connsiteX2" fmla="*/ 2054060 w 5763340"/>
              <a:gd name="connsiteY2" fmla="*/ 0 h 5756195"/>
              <a:gd name="connsiteX3" fmla="*/ 3714042 w 5763340"/>
              <a:gd name="connsiteY3" fmla="*/ 0 h 5756195"/>
              <a:gd name="connsiteX4" fmla="*/ 5763340 w 5763340"/>
              <a:gd name="connsiteY4" fmla="*/ 311 h 5756195"/>
              <a:gd name="connsiteX5" fmla="*/ 5758577 w 5763340"/>
              <a:gd name="connsiteY5" fmla="*/ 2044535 h 5756195"/>
              <a:gd name="connsiteX6" fmla="*/ 5758577 w 5763340"/>
              <a:gd name="connsiteY6" fmla="*/ 3704516 h 5756195"/>
              <a:gd name="connsiteX7" fmla="*/ 5759180 w 5763340"/>
              <a:gd name="connsiteY7" fmla="*/ 5755222 h 5756195"/>
              <a:gd name="connsiteX8" fmla="*/ 3714042 w 5763340"/>
              <a:gd name="connsiteY8" fmla="*/ 5749051 h 5756195"/>
              <a:gd name="connsiteX9" fmla="*/ 2377910 w 5763340"/>
              <a:gd name="connsiteY9" fmla="*/ 5756195 h 5756195"/>
              <a:gd name="connsiteX10" fmla="*/ 0 w 5763340"/>
              <a:gd name="connsiteY10" fmla="*/ 3825960 h 5756195"/>
              <a:gd name="connsiteX11" fmla="*/ 9525 w 5763340"/>
              <a:gd name="connsiteY11" fmla="*/ 2044535 h 575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3340" h="5756195">
                <a:moveTo>
                  <a:pt x="9525" y="2044535"/>
                </a:moveTo>
                <a:lnTo>
                  <a:pt x="5175" y="1284"/>
                </a:lnTo>
                <a:lnTo>
                  <a:pt x="2054060" y="0"/>
                </a:lnTo>
                <a:lnTo>
                  <a:pt x="3714042" y="0"/>
                </a:lnTo>
                <a:lnTo>
                  <a:pt x="5763340" y="311"/>
                </a:lnTo>
                <a:cubicBezTo>
                  <a:pt x="5762546" y="679338"/>
                  <a:pt x="5759371" y="1365508"/>
                  <a:pt x="5758577" y="2044535"/>
                </a:cubicBezTo>
                <a:lnTo>
                  <a:pt x="5758577" y="3704516"/>
                </a:lnTo>
                <a:lnTo>
                  <a:pt x="5759180" y="5755222"/>
                </a:lnTo>
                <a:lnTo>
                  <a:pt x="3714042" y="5749051"/>
                </a:lnTo>
                <a:lnTo>
                  <a:pt x="2377910" y="5756195"/>
                </a:lnTo>
                <a:cubicBezTo>
                  <a:pt x="1248744" y="5756195"/>
                  <a:pt x="0" y="4955126"/>
                  <a:pt x="0" y="3825960"/>
                </a:cubicBezTo>
                <a:lnTo>
                  <a:pt x="9525" y="2044535"/>
                </a:lnTo>
                <a:close/>
              </a:path>
            </a:pathLst>
          </a:custGeom>
        </p:spPr>
        <p:txBody>
          <a:bodyPr/>
          <a:lstStyle/>
          <a:p>
            <a:r>
              <a:rPr lang="en-US" smtClean="0"/>
              <a:t>Drag picture to placeholder or click icon to add</a:t>
            </a:r>
            <a:endParaRPr lang="en-GB"/>
          </a:p>
        </p:txBody>
      </p:sp>
    </p:spTree>
    <p:extLst>
      <p:ext uri="{BB962C8B-B14F-4D97-AF65-F5344CB8AC3E}">
        <p14:creationId xmlns:p14="http://schemas.microsoft.com/office/powerpoint/2010/main" val="890178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6.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image" Target="../media/image1.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image" Target="../media/image7.pn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image" Target="../media/image1.pn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theme" Target="../theme/theme4.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image" Target="../media/image8.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99" y="704045"/>
            <a:ext cx="11257200" cy="1343571"/>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3" name="Text Placeholder 2"/>
          <p:cNvSpPr>
            <a:spLocks noGrp="1"/>
          </p:cNvSpPr>
          <p:nvPr>
            <p:ph type="body" idx="1"/>
          </p:nvPr>
        </p:nvSpPr>
        <p:spPr>
          <a:xfrm>
            <a:off x="467999" y="2696633"/>
            <a:ext cx="11257200" cy="4964400"/>
          </a:xfrm>
          <a:prstGeom prst="rect">
            <a:avLst/>
          </a:prstGeom>
        </p:spPr>
        <p:txBody>
          <a:bodyPr vert="horz" lIns="0" tIns="0" rIns="0" bIns="0" rtlCol="0" anchor="t" anchorCtr="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2"/>
          </p:nvPr>
        </p:nvSpPr>
        <p:spPr>
          <a:xfrm>
            <a:off x="2035104" y="8609245"/>
            <a:ext cx="720000" cy="288000"/>
          </a:xfrm>
          <a:prstGeom prst="rect">
            <a:avLst/>
          </a:prstGeom>
        </p:spPr>
        <p:txBody>
          <a:bodyPr vert="horz" lIns="0" tIns="0" rIns="0" bIns="0" rtlCol="0" anchor="t" anchorCtr="0">
            <a:noAutofit/>
          </a:bodyPr>
          <a:lstStyle>
            <a:lvl1pPr algn="l">
              <a:defRPr sz="1000">
                <a:solidFill>
                  <a:schemeClr val="accent1"/>
                </a:solidFill>
              </a:defRPr>
            </a:lvl1pPr>
          </a:lstStyle>
          <a:p>
            <a:fld id="{C604A64E-B11A-4349-89FA-67419876EFFF}" type="datetime1">
              <a:rPr lang="en-GB" smtClean="0"/>
              <a:t>14/06/2018</a:t>
            </a:fld>
            <a:endParaRPr lang="en-GB" dirty="0"/>
          </a:p>
        </p:txBody>
      </p:sp>
      <p:sp>
        <p:nvSpPr>
          <p:cNvPr id="5" name="Footer Placeholder 4"/>
          <p:cNvSpPr>
            <a:spLocks noGrp="1"/>
          </p:cNvSpPr>
          <p:nvPr>
            <p:ph type="ftr" sz="quarter" idx="3"/>
          </p:nvPr>
        </p:nvSpPr>
        <p:spPr>
          <a:xfrm>
            <a:off x="2781725" y="8609245"/>
            <a:ext cx="6114625" cy="288000"/>
          </a:xfrm>
          <a:prstGeom prst="rect">
            <a:avLst/>
          </a:prstGeom>
        </p:spPr>
        <p:txBody>
          <a:bodyPr vert="horz" lIns="0" tIns="0" rIns="0" bIns="0" rtlCol="0" anchor="t" anchorCtr="0">
            <a:noAutofit/>
          </a:bodyPr>
          <a:lstStyle>
            <a:lvl1pPr algn="l">
              <a:defRPr sz="1000">
                <a:solidFill>
                  <a:schemeClr val="accent1"/>
                </a:solidFill>
              </a:defRPr>
            </a:lvl1pPr>
          </a:lstStyle>
          <a:p>
            <a:r>
              <a:rPr lang="en-GB" smtClean="0"/>
              <a:t>Private and confidential     Big Data, Hadoop e outros Bichos </a:t>
            </a:r>
            <a:endParaRPr lang="en-GB" dirty="0"/>
          </a:p>
        </p:txBody>
      </p:sp>
      <p:sp>
        <p:nvSpPr>
          <p:cNvPr id="12" name="TextBox 11"/>
          <p:cNvSpPr txBox="1"/>
          <p:nvPr userDrawn="1"/>
        </p:nvSpPr>
        <p:spPr>
          <a:xfrm>
            <a:off x="463550" y="8609245"/>
            <a:ext cx="1905000" cy="288000"/>
          </a:xfrm>
          <a:prstGeom prst="rect">
            <a:avLst/>
          </a:prstGeom>
          <a:noFill/>
        </p:spPr>
        <p:txBody>
          <a:bodyPr wrap="square" lIns="0" tIns="0" rIns="0" bIns="0" numCol="1" spcCol="151200" rtlCol="0">
            <a:noAutofit/>
          </a:bodyPr>
          <a:lstStyle/>
          <a:p>
            <a:fld id="{EF540DAE-C9AD-4AB7-834A-30F15928ADCF}" type="slidenum">
              <a:rPr lang="en-GB" sz="1000" smtClean="0">
                <a:solidFill>
                  <a:schemeClr val="accent1"/>
                </a:solidFill>
              </a:rPr>
              <a:pPr/>
              <a:t>‹nº›</a:t>
            </a:fld>
            <a:r>
              <a:rPr lang="en-GB" sz="1000" dirty="0" smtClean="0">
                <a:solidFill>
                  <a:schemeClr val="accent1"/>
                </a:solidFill>
              </a:rPr>
              <a:t>    </a:t>
            </a:r>
            <a:r>
              <a:rPr lang="en-GB" sz="1000" baseline="0" dirty="0" smtClean="0">
                <a:solidFill>
                  <a:schemeClr val="accent1"/>
                </a:solidFill>
              </a:rPr>
              <a:t> </a:t>
            </a:r>
            <a:r>
              <a:rPr lang="en-GB" sz="1000" dirty="0" smtClean="0">
                <a:solidFill>
                  <a:schemeClr val="accent1"/>
                </a:solidFill>
              </a:rPr>
              <a:t>©</a:t>
            </a:r>
            <a:r>
              <a:rPr lang="en-GB" sz="1000" baseline="0" dirty="0" smtClean="0">
                <a:solidFill>
                  <a:schemeClr val="accent1"/>
                </a:solidFill>
              </a:rPr>
              <a:t> </a:t>
            </a:r>
            <a:r>
              <a:rPr lang="en-GB" sz="1000" baseline="0" dirty="0" err="1" smtClean="0">
                <a:solidFill>
                  <a:schemeClr val="accent1"/>
                </a:solidFill>
              </a:rPr>
              <a:t>Serasa</a:t>
            </a:r>
            <a:r>
              <a:rPr lang="en-GB" sz="1000" baseline="0" dirty="0" smtClean="0">
                <a:solidFill>
                  <a:schemeClr val="accent1"/>
                </a:solidFill>
              </a:rPr>
              <a:t> </a:t>
            </a:r>
            <a:r>
              <a:rPr lang="en-GB" sz="1000" dirty="0" smtClean="0">
                <a:solidFill>
                  <a:schemeClr val="accent1"/>
                </a:solidFill>
              </a:rPr>
              <a:t>Experian</a:t>
            </a:r>
          </a:p>
        </p:txBody>
      </p:sp>
      <p:sp>
        <p:nvSpPr>
          <p:cNvPr id="9" name="Slide Number Placeholder 5"/>
          <p:cNvSpPr>
            <a:spLocks noGrp="1"/>
          </p:cNvSpPr>
          <p:nvPr>
            <p:ph type="sldNum" sz="quarter" idx="4"/>
          </p:nvPr>
        </p:nvSpPr>
        <p:spPr>
          <a:xfrm>
            <a:off x="463550" y="9250956"/>
            <a:ext cx="1080000" cy="288000"/>
          </a:xfrm>
          <a:prstGeom prst="rect">
            <a:avLst/>
          </a:prstGeom>
        </p:spPr>
        <p:txBody>
          <a:bodyPr lIns="0" tIns="0" rIns="0" bIns="0"/>
          <a:lstStyle>
            <a:lvl1pPr>
              <a:defRPr sz="600">
                <a:solidFill>
                  <a:schemeClr val="bg1"/>
                </a:solidFill>
              </a:defRPr>
            </a:lvl1pPr>
          </a:lstStyle>
          <a:p>
            <a:fld id="{EF540DAE-C9AD-4AB7-834A-30F15928ADCF}" type="slidenum">
              <a:rPr lang="en-GB" smtClean="0"/>
              <a:pPr/>
              <a:t>‹nº›</a:t>
            </a:fld>
            <a:endParaRPr lang="en-GB" dirty="0"/>
          </a:p>
        </p:txBody>
      </p:sp>
      <p:pic>
        <p:nvPicPr>
          <p:cNvPr id="13" name="Imagem 12"/>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9943115" y="7889250"/>
            <a:ext cx="1996618" cy="1094758"/>
          </a:xfrm>
          <a:prstGeom prst="rect">
            <a:avLst/>
          </a:prstGeom>
        </p:spPr>
      </p:pic>
    </p:spTree>
    <p:extLst>
      <p:ext uri="{BB962C8B-B14F-4D97-AF65-F5344CB8AC3E}">
        <p14:creationId xmlns:p14="http://schemas.microsoft.com/office/powerpoint/2010/main" val="2125146718"/>
      </p:ext>
    </p:extLst>
  </p:cSld>
  <p:clrMap bg1="lt1" tx1="dk1" bg2="lt2" tx2="dk2" accent1="accent1" accent2="accent2" accent3="accent3" accent4="accent4" accent5="accent5" accent6="accent6" hlink="hlink" folHlink="folHlink"/>
  <p:sldLayoutIdLst>
    <p:sldLayoutId id="2147483659" r:id="rId1"/>
    <p:sldLayoutId id="2147483649" r:id="rId2"/>
    <p:sldLayoutId id="2147483656" r:id="rId3"/>
    <p:sldLayoutId id="2147483657" r:id="rId4"/>
    <p:sldLayoutId id="2147483650" r:id="rId5"/>
    <p:sldLayoutId id="2147483663" r:id="rId6"/>
    <p:sldLayoutId id="2147483664" r:id="rId7"/>
    <p:sldLayoutId id="2147483665" r:id="rId8"/>
    <p:sldLayoutId id="2147483667" r:id="rId9"/>
    <p:sldLayoutId id="2147483666" r:id="rId10"/>
    <p:sldLayoutId id="2147483660" r:id="rId11"/>
    <p:sldLayoutId id="2147483661" r:id="rId12"/>
    <p:sldLayoutId id="2147483662" r:id="rId13"/>
    <p:sldLayoutId id="2147483658" r:id="rId14"/>
    <p:sldLayoutId id="2147483654" r:id="rId15"/>
    <p:sldLayoutId id="2147483655" r:id="rId16"/>
  </p:sldLayoutIdLst>
  <p:hf sldNum="0" hdr="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144000" indent="-144000" algn="l" defTabSz="914400" rtl="0" eaLnBrk="1" latinLnBrk="0" hangingPunct="1">
        <a:lnSpc>
          <a:spcPct val="100000"/>
        </a:lnSpc>
        <a:spcBef>
          <a:spcPts val="800"/>
        </a:spcBef>
        <a:buClr>
          <a:schemeClr val="tx1"/>
        </a:buClr>
        <a:buSzPct val="110000"/>
        <a:buFont typeface="Arial" panose="020B0604020202020204" pitchFamily="34" charset="0"/>
        <a:buChar char="•"/>
        <a:defRPr sz="1800" b="1" kern="1200">
          <a:solidFill>
            <a:schemeClr val="tx1"/>
          </a:solidFill>
          <a:latin typeface="+mn-lt"/>
          <a:ea typeface="+mn-ea"/>
          <a:cs typeface="+mn-cs"/>
        </a:defRPr>
      </a:lvl2pPr>
      <a:lvl3pPr marL="365125" indent="-219075" algn="l" defTabSz="914400" rtl="0" eaLnBrk="1" latinLnBrk="0" hangingPunct="1">
        <a:lnSpc>
          <a:spcPct val="100000"/>
        </a:lnSpc>
        <a:spcBef>
          <a:spcPts val="800"/>
        </a:spcBef>
        <a:buClr>
          <a:schemeClr val="tx1"/>
        </a:buClr>
        <a:buFont typeface="Arial" panose="020B0604020202020204" pitchFamily="34" charset="0"/>
        <a:buChar char="–"/>
        <a:defRPr sz="1800" b="1" kern="1200">
          <a:solidFill>
            <a:schemeClr val="tx1"/>
          </a:solidFill>
          <a:latin typeface="+mn-lt"/>
          <a:ea typeface="+mn-ea"/>
          <a:cs typeface="+mn-cs"/>
        </a:defRPr>
      </a:lvl3pPr>
      <a:lvl4pPr marL="512763" indent="-147638" algn="l" defTabSz="914400" rtl="0" eaLnBrk="1" latinLnBrk="0" hangingPunct="1">
        <a:lnSpc>
          <a:spcPct val="100000"/>
        </a:lnSpc>
        <a:spcBef>
          <a:spcPts val="800"/>
        </a:spcBef>
        <a:buClr>
          <a:schemeClr val="tx1"/>
        </a:buClr>
        <a:buSzPct val="110000"/>
        <a:buFont typeface="Arial" panose="020B0604020202020204" pitchFamily="34" charset="0"/>
        <a:buChar char="•"/>
        <a:defRPr sz="1800" b="1" kern="1200">
          <a:solidFill>
            <a:schemeClr val="tx1"/>
          </a:solidFill>
          <a:latin typeface="+mn-lt"/>
          <a:ea typeface="+mn-ea"/>
          <a:cs typeface="+mn-cs"/>
        </a:defRPr>
      </a:lvl4pPr>
      <a:lvl5pPr marL="742950" indent="-230188" algn="l" defTabSz="914400" rtl="0" eaLnBrk="1" latinLnBrk="0" hangingPunct="1">
        <a:lnSpc>
          <a:spcPct val="100000"/>
        </a:lnSpc>
        <a:spcBef>
          <a:spcPts val="800"/>
        </a:spcBef>
        <a:buClr>
          <a:schemeClr val="tx1"/>
        </a:buClr>
        <a:buFont typeface="Arial" panose="020B0604020202020204" pitchFamily="34" charset="0"/>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80" userDrawn="1">
          <p15:clr>
            <a:srgbClr val="547EBF"/>
          </p15:clr>
        </p15:guide>
        <p15:guide id="2" pos="3849" userDrawn="1">
          <p15:clr>
            <a:srgbClr val="547EBF"/>
          </p15:clr>
        </p15:guide>
        <p15:guide id="3" pos="292" userDrawn="1">
          <p15:clr>
            <a:srgbClr val="F26B43"/>
          </p15:clr>
        </p15:guide>
        <p15:guide id="4" pos="901" userDrawn="1">
          <p15:clr>
            <a:srgbClr val="F26B43"/>
          </p15:clr>
        </p15:guide>
        <p15:guide id="5" pos="1501" userDrawn="1">
          <p15:clr>
            <a:srgbClr val="F26B43"/>
          </p15:clr>
        </p15:guide>
        <p15:guide id="6" pos="2093" userDrawn="1">
          <p15:clr>
            <a:srgbClr val="F26B43"/>
          </p15:clr>
        </p15:guide>
        <p15:guide id="7" pos="2693" userDrawn="1">
          <p15:clr>
            <a:srgbClr val="F26B43"/>
          </p15:clr>
        </p15:guide>
        <p15:guide id="8" pos="4497" userDrawn="1">
          <p15:clr>
            <a:srgbClr val="F26B43"/>
          </p15:clr>
        </p15:guide>
        <p15:guide id="9" pos="3894" userDrawn="1">
          <p15:clr>
            <a:srgbClr val="F26B43"/>
          </p15:clr>
        </p15:guide>
        <p15:guide id="10" pos="3294" userDrawn="1">
          <p15:clr>
            <a:srgbClr val="F26B43"/>
          </p15:clr>
        </p15:guide>
        <p15:guide id="11" pos="5094" userDrawn="1">
          <p15:clr>
            <a:srgbClr val="F26B43"/>
          </p15:clr>
        </p15:guide>
        <p15:guide id="12" pos="5687" userDrawn="1">
          <p15:clr>
            <a:srgbClr val="F26B43"/>
          </p15:clr>
        </p15:guide>
        <p15:guide id="13" pos="6287" userDrawn="1">
          <p15:clr>
            <a:srgbClr val="F26B43"/>
          </p15:clr>
        </p15:guide>
        <p15:guide id="14" pos="6888" userDrawn="1">
          <p15:clr>
            <a:srgbClr val="F26B43"/>
          </p15:clr>
        </p15:guide>
        <p15:guide id="15" pos="7399" userDrawn="1">
          <p15:clr>
            <a:srgbClr val="F26B43"/>
          </p15:clr>
        </p15:guide>
        <p15:guide id="16" pos="804" userDrawn="1">
          <p15:clr>
            <a:srgbClr val="F26B43"/>
          </p15:clr>
        </p15:guide>
        <p15:guide id="17" pos="1410" userDrawn="1">
          <p15:clr>
            <a:srgbClr val="F26B43"/>
          </p15:clr>
        </p15:guide>
        <p15:guide id="18" pos="2010" userDrawn="1">
          <p15:clr>
            <a:srgbClr val="F26B43"/>
          </p15:clr>
        </p15:guide>
        <p15:guide id="19" pos="2607" userDrawn="1">
          <p15:clr>
            <a:srgbClr val="F26B43"/>
          </p15:clr>
        </p15:guide>
        <p15:guide id="20" pos="3204" userDrawn="1">
          <p15:clr>
            <a:srgbClr val="F26B43"/>
          </p15:clr>
        </p15:guide>
        <p15:guide id="21" pos="3804" userDrawn="1">
          <p15:clr>
            <a:srgbClr val="F26B43"/>
          </p15:clr>
        </p15:guide>
        <p15:guide id="22" pos="4404" userDrawn="1">
          <p15:clr>
            <a:srgbClr val="F26B43"/>
          </p15:clr>
        </p15:guide>
        <p15:guide id="23" pos="5007" userDrawn="1">
          <p15:clr>
            <a:srgbClr val="F26B43"/>
          </p15:clr>
        </p15:guide>
        <p15:guide id="24" pos="5604" userDrawn="1">
          <p15:clr>
            <a:srgbClr val="F26B43"/>
          </p15:clr>
        </p15:guide>
        <p15:guide id="25" pos="6195" userDrawn="1">
          <p15:clr>
            <a:srgbClr val="F26B43"/>
          </p15:clr>
        </p15:guide>
        <p15:guide id="26" pos="6798" userDrawn="1">
          <p15:clr>
            <a:srgbClr val="F26B43"/>
          </p15:clr>
        </p15:guide>
        <p15:guide id="27" orient="horz" pos="476" userDrawn="1">
          <p15:clr>
            <a:srgbClr val="F26B43"/>
          </p15:clr>
        </p15:guide>
        <p15:guide id="28" orient="horz" pos="1071" userDrawn="1">
          <p15:clr>
            <a:srgbClr val="F26B43"/>
          </p15:clr>
        </p15:guide>
        <p15:guide id="29" orient="horz" pos="1699" userDrawn="1">
          <p15:clr>
            <a:srgbClr val="F26B43"/>
          </p15:clr>
        </p15:guide>
        <p15:guide id="30" orient="horz" pos="5192" userDrawn="1">
          <p15:clr>
            <a:srgbClr val="F26B43"/>
          </p15:clr>
        </p15:guide>
        <p15:guide id="31" orient="horz" pos="549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99" y="704045"/>
            <a:ext cx="10466701" cy="1343571"/>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3" name="Text Placeholder 2"/>
          <p:cNvSpPr>
            <a:spLocks noGrp="1"/>
          </p:cNvSpPr>
          <p:nvPr>
            <p:ph type="body" idx="1"/>
          </p:nvPr>
        </p:nvSpPr>
        <p:spPr>
          <a:xfrm>
            <a:off x="467999" y="2696633"/>
            <a:ext cx="11257200" cy="4964400"/>
          </a:xfrm>
          <a:prstGeom prst="rect">
            <a:avLst/>
          </a:prstGeom>
        </p:spPr>
        <p:txBody>
          <a:bodyPr vert="horz" lIns="0" tIns="0" rIns="0" bIns="0" rtlCol="0" anchor="t" anchorCtr="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2"/>
          </p:nvPr>
        </p:nvSpPr>
        <p:spPr>
          <a:xfrm>
            <a:off x="2035104" y="8609245"/>
            <a:ext cx="720000" cy="288000"/>
          </a:xfrm>
          <a:prstGeom prst="rect">
            <a:avLst/>
          </a:prstGeom>
        </p:spPr>
        <p:txBody>
          <a:bodyPr vert="horz" lIns="0" tIns="0" rIns="0" bIns="0" rtlCol="0" anchor="t" anchorCtr="0">
            <a:noAutofit/>
          </a:bodyPr>
          <a:lstStyle>
            <a:lvl1pPr algn="l">
              <a:defRPr sz="1000">
                <a:solidFill>
                  <a:schemeClr val="accent1"/>
                </a:solidFill>
              </a:defRPr>
            </a:lvl1pPr>
          </a:lstStyle>
          <a:p>
            <a:fld id="{B00D2EFE-7C22-45C7-90F5-16CA82F92816}" type="datetime1">
              <a:rPr lang="en-GB" smtClean="0"/>
              <a:t>14/06/2018</a:t>
            </a:fld>
            <a:endParaRPr lang="en-GB" dirty="0"/>
          </a:p>
        </p:txBody>
      </p:sp>
      <p:sp>
        <p:nvSpPr>
          <p:cNvPr id="5" name="Footer Placeholder 4"/>
          <p:cNvSpPr>
            <a:spLocks noGrp="1"/>
          </p:cNvSpPr>
          <p:nvPr>
            <p:ph type="ftr" sz="quarter" idx="3"/>
          </p:nvPr>
        </p:nvSpPr>
        <p:spPr>
          <a:xfrm>
            <a:off x="2781725" y="8609245"/>
            <a:ext cx="6114625" cy="288000"/>
          </a:xfrm>
          <a:prstGeom prst="rect">
            <a:avLst/>
          </a:prstGeom>
        </p:spPr>
        <p:txBody>
          <a:bodyPr vert="horz" lIns="0" tIns="0" rIns="0" bIns="0" rtlCol="0" anchor="t" anchorCtr="0">
            <a:noAutofit/>
          </a:bodyPr>
          <a:lstStyle>
            <a:lvl1pPr algn="l">
              <a:defRPr sz="1000">
                <a:solidFill>
                  <a:schemeClr val="accent1"/>
                </a:solidFill>
              </a:defRPr>
            </a:lvl1pPr>
          </a:lstStyle>
          <a:p>
            <a:r>
              <a:rPr lang="en-GB" smtClean="0"/>
              <a:t>Private and confidential     Big Data, Hadoop e outros Bichos </a:t>
            </a:r>
            <a:endParaRPr lang="en-GB" dirty="0"/>
          </a:p>
        </p:txBody>
      </p:sp>
      <p:sp>
        <p:nvSpPr>
          <p:cNvPr id="12" name="TextBox 11"/>
          <p:cNvSpPr txBox="1"/>
          <p:nvPr userDrawn="1"/>
        </p:nvSpPr>
        <p:spPr>
          <a:xfrm>
            <a:off x="463550" y="8609245"/>
            <a:ext cx="1905000" cy="288000"/>
          </a:xfrm>
          <a:prstGeom prst="rect">
            <a:avLst/>
          </a:prstGeom>
          <a:noFill/>
        </p:spPr>
        <p:txBody>
          <a:bodyPr wrap="square" lIns="0" tIns="0" rIns="0" bIns="0" numCol="1" spcCol="151200" rtlCol="0">
            <a:noAutofit/>
          </a:bodyPr>
          <a:lstStyle/>
          <a:p>
            <a:fld id="{EF540DAE-C9AD-4AB7-834A-30F15928ADCF}" type="slidenum">
              <a:rPr lang="en-GB" sz="1000" smtClean="0">
                <a:solidFill>
                  <a:schemeClr val="accent1"/>
                </a:solidFill>
              </a:rPr>
              <a:pPr/>
              <a:t>‹nº›</a:t>
            </a:fld>
            <a:r>
              <a:rPr lang="en-GB" sz="1000" dirty="0" smtClean="0">
                <a:solidFill>
                  <a:schemeClr val="accent1"/>
                </a:solidFill>
              </a:rPr>
              <a:t>    </a:t>
            </a:r>
            <a:r>
              <a:rPr lang="en-GB" sz="1000" baseline="0" dirty="0" smtClean="0">
                <a:solidFill>
                  <a:schemeClr val="accent1"/>
                </a:solidFill>
              </a:rPr>
              <a:t> </a:t>
            </a:r>
            <a:r>
              <a:rPr lang="en-GB" sz="1000" dirty="0" smtClean="0">
                <a:solidFill>
                  <a:schemeClr val="accent1"/>
                </a:solidFill>
              </a:rPr>
              <a:t>©</a:t>
            </a:r>
            <a:r>
              <a:rPr lang="en-GB" sz="1000" baseline="0" dirty="0" smtClean="0">
                <a:solidFill>
                  <a:schemeClr val="accent1"/>
                </a:solidFill>
              </a:rPr>
              <a:t> </a:t>
            </a:r>
            <a:r>
              <a:rPr lang="en-GB" sz="1000" baseline="0" dirty="0" err="1" smtClean="0">
                <a:solidFill>
                  <a:schemeClr val="accent1"/>
                </a:solidFill>
              </a:rPr>
              <a:t>Serasa</a:t>
            </a:r>
            <a:r>
              <a:rPr lang="en-GB" sz="1000" baseline="0" dirty="0" smtClean="0">
                <a:solidFill>
                  <a:schemeClr val="accent1"/>
                </a:solidFill>
              </a:rPr>
              <a:t> </a:t>
            </a:r>
            <a:r>
              <a:rPr lang="en-GB" sz="1000" dirty="0" smtClean="0">
                <a:solidFill>
                  <a:schemeClr val="accent1"/>
                </a:solidFill>
              </a:rPr>
              <a:t>Experian</a:t>
            </a:r>
          </a:p>
        </p:txBody>
      </p:sp>
      <p:sp>
        <p:nvSpPr>
          <p:cNvPr id="9" name="Slide Number Placeholder 5"/>
          <p:cNvSpPr>
            <a:spLocks noGrp="1"/>
          </p:cNvSpPr>
          <p:nvPr>
            <p:ph type="sldNum" sz="quarter" idx="4"/>
          </p:nvPr>
        </p:nvSpPr>
        <p:spPr>
          <a:xfrm>
            <a:off x="463550" y="9250956"/>
            <a:ext cx="1080000" cy="288000"/>
          </a:xfrm>
          <a:prstGeom prst="rect">
            <a:avLst/>
          </a:prstGeom>
        </p:spPr>
        <p:txBody>
          <a:bodyPr lIns="0" tIns="0" rIns="0" bIns="0"/>
          <a:lstStyle>
            <a:lvl1pPr>
              <a:defRPr sz="600">
                <a:solidFill>
                  <a:schemeClr val="bg1"/>
                </a:solidFill>
              </a:defRPr>
            </a:lvl1pPr>
          </a:lstStyle>
          <a:p>
            <a:fld id="{EF540DAE-C9AD-4AB7-834A-30F15928ADCF}" type="slidenum">
              <a:rPr lang="en-GB" smtClean="0"/>
              <a:pPr/>
              <a:t>‹nº›</a:t>
            </a:fld>
            <a:endParaRPr lang="en-GB" dirty="0"/>
          </a:p>
        </p:txBody>
      </p:sp>
      <p:pic>
        <p:nvPicPr>
          <p:cNvPr id="13" name="Imagem 12"/>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9943115" y="7889250"/>
            <a:ext cx="1996618" cy="1094758"/>
          </a:xfrm>
          <a:prstGeom prst="rect">
            <a:avLst/>
          </a:prstGeom>
        </p:spPr>
      </p:pic>
      <p:pic>
        <p:nvPicPr>
          <p:cNvPr id="10" name="Imagem 9"/>
          <p:cNvPicPr>
            <a:picLocks noChangeAspect="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1333572" y="514407"/>
            <a:ext cx="412341" cy="448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63857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hf sldNum="0" hdr="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144000" indent="-144000" algn="l" defTabSz="914400" rtl="0" eaLnBrk="1" latinLnBrk="0" hangingPunct="1">
        <a:lnSpc>
          <a:spcPct val="100000"/>
        </a:lnSpc>
        <a:spcBef>
          <a:spcPts val="800"/>
        </a:spcBef>
        <a:buClr>
          <a:schemeClr val="tx1"/>
        </a:buClr>
        <a:buSzPct val="110000"/>
        <a:buFont typeface="Arial" panose="020B0604020202020204" pitchFamily="34" charset="0"/>
        <a:buChar char="•"/>
        <a:defRPr sz="1800" b="1" kern="1200">
          <a:solidFill>
            <a:schemeClr val="tx1"/>
          </a:solidFill>
          <a:latin typeface="+mn-lt"/>
          <a:ea typeface="+mn-ea"/>
          <a:cs typeface="+mn-cs"/>
        </a:defRPr>
      </a:lvl2pPr>
      <a:lvl3pPr marL="365125" indent="-219075" algn="l" defTabSz="914400" rtl="0" eaLnBrk="1" latinLnBrk="0" hangingPunct="1">
        <a:lnSpc>
          <a:spcPct val="100000"/>
        </a:lnSpc>
        <a:spcBef>
          <a:spcPts val="800"/>
        </a:spcBef>
        <a:buClr>
          <a:schemeClr val="tx1"/>
        </a:buClr>
        <a:buFont typeface="Arial" panose="020B0604020202020204" pitchFamily="34" charset="0"/>
        <a:buChar char="–"/>
        <a:defRPr sz="1800" b="1" kern="1200">
          <a:solidFill>
            <a:schemeClr val="tx1"/>
          </a:solidFill>
          <a:latin typeface="+mn-lt"/>
          <a:ea typeface="+mn-ea"/>
          <a:cs typeface="+mn-cs"/>
        </a:defRPr>
      </a:lvl3pPr>
      <a:lvl4pPr marL="512763" indent="-147638" algn="l" defTabSz="914400" rtl="0" eaLnBrk="1" latinLnBrk="0" hangingPunct="1">
        <a:lnSpc>
          <a:spcPct val="100000"/>
        </a:lnSpc>
        <a:spcBef>
          <a:spcPts val="800"/>
        </a:spcBef>
        <a:buClr>
          <a:schemeClr val="tx1"/>
        </a:buClr>
        <a:buSzPct val="110000"/>
        <a:buFont typeface="Arial" panose="020B0604020202020204" pitchFamily="34" charset="0"/>
        <a:buChar char="•"/>
        <a:defRPr sz="1800" b="1" kern="1200">
          <a:solidFill>
            <a:schemeClr val="tx1"/>
          </a:solidFill>
          <a:latin typeface="+mn-lt"/>
          <a:ea typeface="+mn-ea"/>
          <a:cs typeface="+mn-cs"/>
        </a:defRPr>
      </a:lvl4pPr>
      <a:lvl5pPr marL="742950" indent="-230188" algn="l" defTabSz="914400" rtl="0" eaLnBrk="1" latinLnBrk="0" hangingPunct="1">
        <a:lnSpc>
          <a:spcPct val="100000"/>
        </a:lnSpc>
        <a:spcBef>
          <a:spcPts val="800"/>
        </a:spcBef>
        <a:buClr>
          <a:schemeClr val="tx1"/>
        </a:buClr>
        <a:buFont typeface="Arial" panose="020B0604020202020204" pitchFamily="34" charset="0"/>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80">
          <p15:clr>
            <a:srgbClr val="547EBF"/>
          </p15:clr>
        </p15:guide>
        <p15:guide id="2" pos="3849">
          <p15:clr>
            <a:srgbClr val="547EBF"/>
          </p15:clr>
        </p15:guide>
        <p15:guide id="3" pos="292">
          <p15:clr>
            <a:srgbClr val="F26B43"/>
          </p15:clr>
        </p15:guide>
        <p15:guide id="4" pos="901">
          <p15:clr>
            <a:srgbClr val="F26B43"/>
          </p15:clr>
        </p15:guide>
        <p15:guide id="5" pos="1501">
          <p15:clr>
            <a:srgbClr val="F26B43"/>
          </p15:clr>
        </p15:guide>
        <p15:guide id="6" pos="2093">
          <p15:clr>
            <a:srgbClr val="F26B43"/>
          </p15:clr>
        </p15:guide>
        <p15:guide id="7" pos="2693">
          <p15:clr>
            <a:srgbClr val="F26B43"/>
          </p15:clr>
        </p15:guide>
        <p15:guide id="8" pos="4497">
          <p15:clr>
            <a:srgbClr val="F26B43"/>
          </p15:clr>
        </p15:guide>
        <p15:guide id="9" pos="3894">
          <p15:clr>
            <a:srgbClr val="F26B43"/>
          </p15:clr>
        </p15:guide>
        <p15:guide id="10" pos="3294">
          <p15:clr>
            <a:srgbClr val="F26B43"/>
          </p15:clr>
        </p15:guide>
        <p15:guide id="11" pos="5094">
          <p15:clr>
            <a:srgbClr val="F26B43"/>
          </p15:clr>
        </p15:guide>
        <p15:guide id="12" pos="5687">
          <p15:clr>
            <a:srgbClr val="F26B43"/>
          </p15:clr>
        </p15:guide>
        <p15:guide id="13" pos="6287">
          <p15:clr>
            <a:srgbClr val="F26B43"/>
          </p15:clr>
        </p15:guide>
        <p15:guide id="14" pos="6888">
          <p15:clr>
            <a:srgbClr val="F26B43"/>
          </p15:clr>
        </p15:guide>
        <p15:guide id="15" pos="7399">
          <p15:clr>
            <a:srgbClr val="F26B43"/>
          </p15:clr>
        </p15:guide>
        <p15:guide id="16" pos="804">
          <p15:clr>
            <a:srgbClr val="F26B43"/>
          </p15:clr>
        </p15:guide>
        <p15:guide id="17" pos="1410">
          <p15:clr>
            <a:srgbClr val="F26B43"/>
          </p15:clr>
        </p15:guide>
        <p15:guide id="18" pos="2010">
          <p15:clr>
            <a:srgbClr val="F26B43"/>
          </p15:clr>
        </p15:guide>
        <p15:guide id="19" pos="2607">
          <p15:clr>
            <a:srgbClr val="F26B43"/>
          </p15:clr>
        </p15:guide>
        <p15:guide id="20" pos="3204">
          <p15:clr>
            <a:srgbClr val="F26B43"/>
          </p15:clr>
        </p15:guide>
        <p15:guide id="21" pos="3804">
          <p15:clr>
            <a:srgbClr val="F26B43"/>
          </p15:clr>
        </p15:guide>
        <p15:guide id="22" pos="4404">
          <p15:clr>
            <a:srgbClr val="F26B43"/>
          </p15:clr>
        </p15:guide>
        <p15:guide id="23" pos="5007">
          <p15:clr>
            <a:srgbClr val="F26B43"/>
          </p15:clr>
        </p15:guide>
        <p15:guide id="24" pos="5604">
          <p15:clr>
            <a:srgbClr val="F26B43"/>
          </p15:clr>
        </p15:guide>
        <p15:guide id="25" pos="6195">
          <p15:clr>
            <a:srgbClr val="F26B43"/>
          </p15:clr>
        </p15:guide>
        <p15:guide id="26" pos="6798">
          <p15:clr>
            <a:srgbClr val="F26B43"/>
          </p15:clr>
        </p15:guide>
        <p15:guide id="27" orient="horz" pos="476">
          <p15:clr>
            <a:srgbClr val="F26B43"/>
          </p15:clr>
        </p15:guide>
        <p15:guide id="28" orient="horz" pos="1071">
          <p15:clr>
            <a:srgbClr val="F26B43"/>
          </p15:clr>
        </p15:guide>
        <p15:guide id="29" orient="horz" pos="1699">
          <p15:clr>
            <a:srgbClr val="F26B43"/>
          </p15:clr>
        </p15:guide>
        <p15:guide id="30" orient="horz" pos="5192">
          <p15:clr>
            <a:srgbClr val="F26B43"/>
          </p15:clr>
        </p15:guide>
        <p15:guide id="31" orient="horz" pos="549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99" y="704045"/>
            <a:ext cx="10466701" cy="1343571"/>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3" name="Text Placeholder 2"/>
          <p:cNvSpPr>
            <a:spLocks noGrp="1"/>
          </p:cNvSpPr>
          <p:nvPr>
            <p:ph type="body" idx="1"/>
          </p:nvPr>
        </p:nvSpPr>
        <p:spPr>
          <a:xfrm>
            <a:off x="467999" y="2696633"/>
            <a:ext cx="11257200" cy="4964400"/>
          </a:xfrm>
          <a:prstGeom prst="rect">
            <a:avLst/>
          </a:prstGeom>
        </p:spPr>
        <p:txBody>
          <a:bodyPr vert="horz" lIns="0" tIns="0" rIns="0" bIns="0" rtlCol="0" anchor="t" anchorCtr="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2"/>
          </p:nvPr>
        </p:nvSpPr>
        <p:spPr>
          <a:xfrm>
            <a:off x="2035104" y="8609245"/>
            <a:ext cx="720000" cy="288000"/>
          </a:xfrm>
          <a:prstGeom prst="rect">
            <a:avLst/>
          </a:prstGeom>
        </p:spPr>
        <p:txBody>
          <a:bodyPr vert="horz" lIns="0" tIns="0" rIns="0" bIns="0" rtlCol="0" anchor="t" anchorCtr="0">
            <a:noAutofit/>
          </a:bodyPr>
          <a:lstStyle>
            <a:lvl1pPr algn="l">
              <a:defRPr sz="1000">
                <a:solidFill>
                  <a:schemeClr val="accent1"/>
                </a:solidFill>
              </a:defRPr>
            </a:lvl1pPr>
          </a:lstStyle>
          <a:p>
            <a:fld id="{DCDC2EE8-A81F-440D-AE78-D70DA50F8378}" type="datetime1">
              <a:rPr lang="en-GB" smtClean="0"/>
              <a:t>14/06/2018</a:t>
            </a:fld>
            <a:endParaRPr lang="en-GB" dirty="0"/>
          </a:p>
        </p:txBody>
      </p:sp>
      <p:sp>
        <p:nvSpPr>
          <p:cNvPr id="5" name="Footer Placeholder 4"/>
          <p:cNvSpPr>
            <a:spLocks noGrp="1"/>
          </p:cNvSpPr>
          <p:nvPr>
            <p:ph type="ftr" sz="quarter" idx="3"/>
          </p:nvPr>
        </p:nvSpPr>
        <p:spPr>
          <a:xfrm>
            <a:off x="2781725" y="8609245"/>
            <a:ext cx="6114625" cy="288000"/>
          </a:xfrm>
          <a:prstGeom prst="rect">
            <a:avLst/>
          </a:prstGeom>
        </p:spPr>
        <p:txBody>
          <a:bodyPr vert="horz" lIns="0" tIns="0" rIns="0" bIns="0" rtlCol="0" anchor="t" anchorCtr="0">
            <a:noAutofit/>
          </a:bodyPr>
          <a:lstStyle>
            <a:lvl1pPr algn="l">
              <a:defRPr sz="1000">
                <a:solidFill>
                  <a:schemeClr val="accent1"/>
                </a:solidFill>
              </a:defRPr>
            </a:lvl1pPr>
          </a:lstStyle>
          <a:p>
            <a:r>
              <a:rPr lang="en-GB" smtClean="0"/>
              <a:t>Private and confidential     Big Data, Hadoop e outros Bichos </a:t>
            </a:r>
            <a:endParaRPr lang="en-GB" dirty="0"/>
          </a:p>
        </p:txBody>
      </p:sp>
      <p:sp>
        <p:nvSpPr>
          <p:cNvPr id="12" name="TextBox 11"/>
          <p:cNvSpPr txBox="1"/>
          <p:nvPr userDrawn="1"/>
        </p:nvSpPr>
        <p:spPr>
          <a:xfrm>
            <a:off x="463550" y="8609245"/>
            <a:ext cx="1905000" cy="288000"/>
          </a:xfrm>
          <a:prstGeom prst="rect">
            <a:avLst/>
          </a:prstGeom>
          <a:noFill/>
        </p:spPr>
        <p:txBody>
          <a:bodyPr wrap="square" lIns="0" tIns="0" rIns="0" bIns="0" numCol="1" spcCol="151200" rtlCol="0">
            <a:noAutofit/>
          </a:bodyPr>
          <a:lstStyle/>
          <a:p>
            <a:fld id="{EF540DAE-C9AD-4AB7-834A-30F15928ADCF}" type="slidenum">
              <a:rPr lang="en-GB" sz="1000" smtClean="0">
                <a:solidFill>
                  <a:schemeClr val="accent1"/>
                </a:solidFill>
              </a:rPr>
              <a:pPr/>
              <a:t>‹nº›</a:t>
            </a:fld>
            <a:r>
              <a:rPr lang="en-GB" sz="1000" dirty="0" smtClean="0">
                <a:solidFill>
                  <a:schemeClr val="accent1"/>
                </a:solidFill>
              </a:rPr>
              <a:t>    </a:t>
            </a:r>
            <a:r>
              <a:rPr lang="en-GB" sz="1000" baseline="0" dirty="0" smtClean="0">
                <a:solidFill>
                  <a:schemeClr val="accent1"/>
                </a:solidFill>
              </a:rPr>
              <a:t> </a:t>
            </a:r>
            <a:r>
              <a:rPr lang="en-GB" sz="1000" dirty="0" smtClean="0">
                <a:solidFill>
                  <a:schemeClr val="accent1"/>
                </a:solidFill>
              </a:rPr>
              <a:t>©</a:t>
            </a:r>
            <a:r>
              <a:rPr lang="en-GB" sz="1000" baseline="0" dirty="0" smtClean="0">
                <a:solidFill>
                  <a:schemeClr val="accent1"/>
                </a:solidFill>
              </a:rPr>
              <a:t> </a:t>
            </a:r>
            <a:r>
              <a:rPr lang="en-GB" sz="1000" baseline="0" dirty="0" err="1" smtClean="0">
                <a:solidFill>
                  <a:schemeClr val="accent1"/>
                </a:solidFill>
              </a:rPr>
              <a:t>Serasa</a:t>
            </a:r>
            <a:r>
              <a:rPr lang="en-GB" sz="1000" baseline="0" dirty="0" smtClean="0">
                <a:solidFill>
                  <a:schemeClr val="accent1"/>
                </a:solidFill>
              </a:rPr>
              <a:t> </a:t>
            </a:r>
            <a:r>
              <a:rPr lang="en-GB" sz="1000" dirty="0" smtClean="0">
                <a:solidFill>
                  <a:schemeClr val="accent1"/>
                </a:solidFill>
              </a:rPr>
              <a:t>Experian</a:t>
            </a:r>
          </a:p>
        </p:txBody>
      </p:sp>
      <p:sp>
        <p:nvSpPr>
          <p:cNvPr id="9" name="Slide Number Placeholder 5"/>
          <p:cNvSpPr>
            <a:spLocks noGrp="1"/>
          </p:cNvSpPr>
          <p:nvPr>
            <p:ph type="sldNum" sz="quarter" idx="4"/>
          </p:nvPr>
        </p:nvSpPr>
        <p:spPr>
          <a:xfrm>
            <a:off x="463550" y="9250956"/>
            <a:ext cx="1080000" cy="288000"/>
          </a:xfrm>
          <a:prstGeom prst="rect">
            <a:avLst/>
          </a:prstGeom>
        </p:spPr>
        <p:txBody>
          <a:bodyPr lIns="0" tIns="0" rIns="0" bIns="0"/>
          <a:lstStyle>
            <a:lvl1pPr>
              <a:defRPr sz="600">
                <a:solidFill>
                  <a:schemeClr val="bg1"/>
                </a:solidFill>
              </a:defRPr>
            </a:lvl1pPr>
          </a:lstStyle>
          <a:p>
            <a:fld id="{EF540DAE-C9AD-4AB7-834A-30F15928ADCF}" type="slidenum">
              <a:rPr lang="en-GB" smtClean="0"/>
              <a:pPr/>
              <a:t>‹nº›</a:t>
            </a:fld>
            <a:endParaRPr lang="en-GB" dirty="0"/>
          </a:p>
        </p:txBody>
      </p:sp>
      <p:pic>
        <p:nvPicPr>
          <p:cNvPr id="13" name="Imagem 12"/>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9943115" y="7889250"/>
            <a:ext cx="1996618" cy="1094758"/>
          </a:xfrm>
          <a:prstGeom prst="rect">
            <a:avLst/>
          </a:prstGeom>
        </p:spPr>
      </p:pic>
      <p:pic>
        <p:nvPicPr>
          <p:cNvPr id="14" name="Imagem 2"/>
          <p:cNvPicPr>
            <a:picLocks noChangeAspect="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11333572" y="514407"/>
            <a:ext cx="424205" cy="46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675917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Lst>
  <p:hf sldNum="0" hdr="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144000" indent="-144000" algn="l" defTabSz="914400" rtl="0" eaLnBrk="1" latinLnBrk="0" hangingPunct="1">
        <a:lnSpc>
          <a:spcPct val="100000"/>
        </a:lnSpc>
        <a:spcBef>
          <a:spcPts val="800"/>
        </a:spcBef>
        <a:buClr>
          <a:schemeClr val="tx1"/>
        </a:buClr>
        <a:buSzPct val="110000"/>
        <a:buFont typeface="Arial" panose="020B0604020202020204" pitchFamily="34" charset="0"/>
        <a:buChar char="•"/>
        <a:defRPr sz="1800" b="1" kern="1200">
          <a:solidFill>
            <a:schemeClr val="tx1"/>
          </a:solidFill>
          <a:latin typeface="+mn-lt"/>
          <a:ea typeface="+mn-ea"/>
          <a:cs typeface="+mn-cs"/>
        </a:defRPr>
      </a:lvl2pPr>
      <a:lvl3pPr marL="365125" indent="-219075" algn="l" defTabSz="914400" rtl="0" eaLnBrk="1" latinLnBrk="0" hangingPunct="1">
        <a:lnSpc>
          <a:spcPct val="100000"/>
        </a:lnSpc>
        <a:spcBef>
          <a:spcPts val="800"/>
        </a:spcBef>
        <a:buClr>
          <a:schemeClr val="tx1"/>
        </a:buClr>
        <a:buFont typeface="Arial" panose="020B0604020202020204" pitchFamily="34" charset="0"/>
        <a:buChar char="–"/>
        <a:defRPr sz="1800" b="1" kern="1200">
          <a:solidFill>
            <a:schemeClr val="tx1"/>
          </a:solidFill>
          <a:latin typeface="+mn-lt"/>
          <a:ea typeface="+mn-ea"/>
          <a:cs typeface="+mn-cs"/>
        </a:defRPr>
      </a:lvl3pPr>
      <a:lvl4pPr marL="512763" indent="-147638" algn="l" defTabSz="914400" rtl="0" eaLnBrk="1" latinLnBrk="0" hangingPunct="1">
        <a:lnSpc>
          <a:spcPct val="100000"/>
        </a:lnSpc>
        <a:spcBef>
          <a:spcPts val="800"/>
        </a:spcBef>
        <a:buClr>
          <a:schemeClr val="tx1"/>
        </a:buClr>
        <a:buSzPct val="110000"/>
        <a:buFont typeface="Arial" panose="020B0604020202020204" pitchFamily="34" charset="0"/>
        <a:buChar char="•"/>
        <a:defRPr sz="1800" b="1" kern="1200">
          <a:solidFill>
            <a:schemeClr val="tx1"/>
          </a:solidFill>
          <a:latin typeface="+mn-lt"/>
          <a:ea typeface="+mn-ea"/>
          <a:cs typeface="+mn-cs"/>
        </a:defRPr>
      </a:lvl4pPr>
      <a:lvl5pPr marL="742950" indent="-230188" algn="l" defTabSz="914400" rtl="0" eaLnBrk="1" latinLnBrk="0" hangingPunct="1">
        <a:lnSpc>
          <a:spcPct val="100000"/>
        </a:lnSpc>
        <a:spcBef>
          <a:spcPts val="800"/>
        </a:spcBef>
        <a:buClr>
          <a:schemeClr val="tx1"/>
        </a:buClr>
        <a:buFont typeface="Arial" panose="020B0604020202020204" pitchFamily="34" charset="0"/>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80">
          <p15:clr>
            <a:srgbClr val="547EBF"/>
          </p15:clr>
        </p15:guide>
        <p15:guide id="2" pos="3849">
          <p15:clr>
            <a:srgbClr val="547EBF"/>
          </p15:clr>
        </p15:guide>
        <p15:guide id="3" pos="292">
          <p15:clr>
            <a:srgbClr val="F26B43"/>
          </p15:clr>
        </p15:guide>
        <p15:guide id="4" pos="901">
          <p15:clr>
            <a:srgbClr val="F26B43"/>
          </p15:clr>
        </p15:guide>
        <p15:guide id="5" pos="1501">
          <p15:clr>
            <a:srgbClr val="F26B43"/>
          </p15:clr>
        </p15:guide>
        <p15:guide id="6" pos="2093">
          <p15:clr>
            <a:srgbClr val="F26B43"/>
          </p15:clr>
        </p15:guide>
        <p15:guide id="7" pos="2693">
          <p15:clr>
            <a:srgbClr val="F26B43"/>
          </p15:clr>
        </p15:guide>
        <p15:guide id="8" pos="4497">
          <p15:clr>
            <a:srgbClr val="F26B43"/>
          </p15:clr>
        </p15:guide>
        <p15:guide id="9" pos="3894">
          <p15:clr>
            <a:srgbClr val="F26B43"/>
          </p15:clr>
        </p15:guide>
        <p15:guide id="10" pos="3294">
          <p15:clr>
            <a:srgbClr val="F26B43"/>
          </p15:clr>
        </p15:guide>
        <p15:guide id="11" pos="5094">
          <p15:clr>
            <a:srgbClr val="F26B43"/>
          </p15:clr>
        </p15:guide>
        <p15:guide id="12" pos="5687">
          <p15:clr>
            <a:srgbClr val="F26B43"/>
          </p15:clr>
        </p15:guide>
        <p15:guide id="13" pos="6287">
          <p15:clr>
            <a:srgbClr val="F26B43"/>
          </p15:clr>
        </p15:guide>
        <p15:guide id="14" pos="6888">
          <p15:clr>
            <a:srgbClr val="F26B43"/>
          </p15:clr>
        </p15:guide>
        <p15:guide id="15" pos="7399">
          <p15:clr>
            <a:srgbClr val="F26B43"/>
          </p15:clr>
        </p15:guide>
        <p15:guide id="16" pos="804">
          <p15:clr>
            <a:srgbClr val="F26B43"/>
          </p15:clr>
        </p15:guide>
        <p15:guide id="17" pos="1410">
          <p15:clr>
            <a:srgbClr val="F26B43"/>
          </p15:clr>
        </p15:guide>
        <p15:guide id="18" pos="2010">
          <p15:clr>
            <a:srgbClr val="F26B43"/>
          </p15:clr>
        </p15:guide>
        <p15:guide id="19" pos="2607">
          <p15:clr>
            <a:srgbClr val="F26B43"/>
          </p15:clr>
        </p15:guide>
        <p15:guide id="20" pos="3204">
          <p15:clr>
            <a:srgbClr val="F26B43"/>
          </p15:clr>
        </p15:guide>
        <p15:guide id="21" pos="3804">
          <p15:clr>
            <a:srgbClr val="F26B43"/>
          </p15:clr>
        </p15:guide>
        <p15:guide id="22" pos="4404">
          <p15:clr>
            <a:srgbClr val="F26B43"/>
          </p15:clr>
        </p15:guide>
        <p15:guide id="23" pos="5007">
          <p15:clr>
            <a:srgbClr val="F26B43"/>
          </p15:clr>
        </p15:guide>
        <p15:guide id="24" pos="5604">
          <p15:clr>
            <a:srgbClr val="F26B43"/>
          </p15:clr>
        </p15:guide>
        <p15:guide id="25" pos="6195">
          <p15:clr>
            <a:srgbClr val="F26B43"/>
          </p15:clr>
        </p15:guide>
        <p15:guide id="26" pos="6798">
          <p15:clr>
            <a:srgbClr val="F26B43"/>
          </p15:clr>
        </p15:guide>
        <p15:guide id="27" orient="horz" pos="476">
          <p15:clr>
            <a:srgbClr val="F26B43"/>
          </p15:clr>
        </p15:guide>
        <p15:guide id="28" orient="horz" pos="1071">
          <p15:clr>
            <a:srgbClr val="F26B43"/>
          </p15:clr>
        </p15:guide>
        <p15:guide id="29" orient="horz" pos="1699">
          <p15:clr>
            <a:srgbClr val="F26B43"/>
          </p15:clr>
        </p15:guide>
        <p15:guide id="30" orient="horz" pos="5192">
          <p15:clr>
            <a:srgbClr val="F26B43"/>
          </p15:clr>
        </p15:guide>
        <p15:guide id="31" orient="horz" pos="549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99" y="704045"/>
            <a:ext cx="10466701" cy="1343571"/>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3" name="Text Placeholder 2"/>
          <p:cNvSpPr>
            <a:spLocks noGrp="1"/>
          </p:cNvSpPr>
          <p:nvPr>
            <p:ph type="body" idx="1"/>
          </p:nvPr>
        </p:nvSpPr>
        <p:spPr>
          <a:xfrm>
            <a:off x="467999" y="2696633"/>
            <a:ext cx="11257200" cy="4964400"/>
          </a:xfrm>
          <a:prstGeom prst="rect">
            <a:avLst/>
          </a:prstGeom>
        </p:spPr>
        <p:txBody>
          <a:bodyPr vert="horz" lIns="0" tIns="0" rIns="0" bIns="0" rtlCol="0" anchor="t" anchorCtr="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2"/>
          </p:nvPr>
        </p:nvSpPr>
        <p:spPr>
          <a:xfrm>
            <a:off x="2035104" y="8609245"/>
            <a:ext cx="720000" cy="288000"/>
          </a:xfrm>
          <a:prstGeom prst="rect">
            <a:avLst/>
          </a:prstGeom>
        </p:spPr>
        <p:txBody>
          <a:bodyPr vert="horz" lIns="0" tIns="0" rIns="0" bIns="0" rtlCol="0" anchor="t" anchorCtr="0">
            <a:noAutofit/>
          </a:bodyPr>
          <a:lstStyle>
            <a:lvl1pPr algn="l">
              <a:defRPr sz="1000">
                <a:solidFill>
                  <a:schemeClr val="accent1"/>
                </a:solidFill>
              </a:defRPr>
            </a:lvl1pPr>
          </a:lstStyle>
          <a:p>
            <a:fld id="{376D975D-2EF9-4CA1-8FB0-5BB792FDD962}" type="datetime1">
              <a:rPr lang="en-GB" smtClean="0"/>
              <a:t>14/06/2018</a:t>
            </a:fld>
            <a:endParaRPr lang="en-GB" dirty="0"/>
          </a:p>
        </p:txBody>
      </p:sp>
      <p:sp>
        <p:nvSpPr>
          <p:cNvPr id="5" name="Footer Placeholder 4"/>
          <p:cNvSpPr>
            <a:spLocks noGrp="1"/>
          </p:cNvSpPr>
          <p:nvPr>
            <p:ph type="ftr" sz="quarter" idx="3"/>
          </p:nvPr>
        </p:nvSpPr>
        <p:spPr>
          <a:xfrm>
            <a:off x="2781725" y="8609245"/>
            <a:ext cx="6114625" cy="288000"/>
          </a:xfrm>
          <a:prstGeom prst="rect">
            <a:avLst/>
          </a:prstGeom>
        </p:spPr>
        <p:txBody>
          <a:bodyPr vert="horz" lIns="0" tIns="0" rIns="0" bIns="0" rtlCol="0" anchor="t" anchorCtr="0">
            <a:noAutofit/>
          </a:bodyPr>
          <a:lstStyle>
            <a:lvl1pPr algn="l">
              <a:defRPr sz="1000">
                <a:solidFill>
                  <a:schemeClr val="accent1"/>
                </a:solidFill>
              </a:defRPr>
            </a:lvl1pPr>
          </a:lstStyle>
          <a:p>
            <a:r>
              <a:rPr lang="en-GB" smtClean="0"/>
              <a:t>Private and confidential     Big Data, Hadoop e outros Bichos </a:t>
            </a:r>
            <a:endParaRPr lang="en-GB" dirty="0"/>
          </a:p>
        </p:txBody>
      </p:sp>
      <p:sp>
        <p:nvSpPr>
          <p:cNvPr id="12" name="TextBox 11"/>
          <p:cNvSpPr txBox="1"/>
          <p:nvPr userDrawn="1"/>
        </p:nvSpPr>
        <p:spPr>
          <a:xfrm>
            <a:off x="463550" y="8609245"/>
            <a:ext cx="1905000" cy="288000"/>
          </a:xfrm>
          <a:prstGeom prst="rect">
            <a:avLst/>
          </a:prstGeom>
          <a:noFill/>
        </p:spPr>
        <p:txBody>
          <a:bodyPr wrap="square" lIns="0" tIns="0" rIns="0" bIns="0" numCol="1" spcCol="151200" rtlCol="0">
            <a:noAutofit/>
          </a:bodyPr>
          <a:lstStyle/>
          <a:p>
            <a:fld id="{EF540DAE-C9AD-4AB7-834A-30F15928ADCF}" type="slidenum">
              <a:rPr lang="en-GB" sz="1000" smtClean="0">
                <a:solidFill>
                  <a:schemeClr val="accent1"/>
                </a:solidFill>
              </a:rPr>
              <a:pPr/>
              <a:t>‹nº›</a:t>
            </a:fld>
            <a:r>
              <a:rPr lang="en-GB" sz="1000" dirty="0" smtClean="0">
                <a:solidFill>
                  <a:schemeClr val="accent1"/>
                </a:solidFill>
              </a:rPr>
              <a:t>    </a:t>
            </a:r>
            <a:r>
              <a:rPr lang="en-GB" sz="1000" baseline="0" dirty="0" smtClean="0">
                <a:solidFill>
                  <a:schemeClr val="accent1"/>
                </a:solidFill>
              </a:rPr>
              <a:t> </a:t>
            </a:r>
            <a:r>
              <a:rPr lang="en-GB" sz="1000" dirty="0" smtClean="0">
                <a:solidFill>
                  <a:schemeClr val="accent1"/>
                </a:solidFill>
              </a:rPr>
              <a:t>©</a:t>
            </a:r>
            <a:r>
              <a:rPr lang="en-GB" sz="1000" baseline="0" dirty="0" smtClean="0">
                <a:solidFill>
                  <a:schemeClr val="accent1"/>
                </a:solidFill>
              </a:rPr>
              <a:t> </a:t>
            </a:r>
            <a:r>
              <a:rPr lang="en-GB" sz="1000" baseline="0" dirty="0" err="1" smtClean="0">
                <a:solidFill>
                  <a:schemeClr val="accent1"/>
                </a:solidFill>
              </a:rPr>
              <a:t>Serasa</a:t>
            </a:r>
            <a:r>
              <a:rPr lang="en-GB" sz="1000" baseline="0" dirty="0" smtClean="0">
                <a:solidFill>
                  <a:schemeClr val="accent1"/>
                </a:solidFill>
              </a:rPr>
              <a:t> </a:t>
            </a:r>
            <a:r>
              <a:rPr lang="en-GB" sz="1000" dirty="0" smtClean="0">
                <a:solidFill>
                  <a:schemeClr val="accent1"/>
                </a:solidFill>
              </a:rPr>
              <a:t>Experian</a:t>
            </a:r>
          </a:p>
        </p:txBody>
      </p:sp>
      <p:sp>
        <p:nvSpPr>
          <p:cNvPr id="9" name="Slide Number Placeholder 5"/>
          <p:cNvSpPr>
            <a:spLocks noGrp="1"/>
          </p:cNvSpPr>
          <p:nvPr>
            <p:ph type="sldNum" sz="quarter" idx="4"/>
          </p:nvPr>
        </p:nvSpPr>
        <p:spPr>
          <a:xfrm>
            <a:off x="463550" y="9250956"/>
            <a:ext cx="1080000" cy="288000"/>
          </a:xfrm>
          <a:prstGeom prst="rect">
            <a:avLst/>
          </a:prstGeom>
        </p:spPr>
        <p:txBody>
          <a:bodyPr lIns="0" tIns="0" rIns="0" bIns="0"/>
          <a:lstStyle>
            <a:lvl1pPr>
              <a:defRPr sz="600">
                <a:solidFill>
                  <a:schemeClr val="bg1"/>
                </a:solidFill>
              </a:defRPr>
            </a:lvl1pPr>
          </a:lstStyle>
          <a:p>
            <a:fld id="{EF540DAE-C9AD-4AB7-834A-30F15928ADCF}" type="slidenum">
              <a:rPr lang="en-GB" smtClean="0"/>
              <a:pPr/>
              <a:t>‹nº›</a:t>
            </a:fld>
            <a:endParaRPr lang="en-GB" dirty="0"/>
          </a:p>
        </p:txBody>
      </p:sp>
      <p:pic>
        <p:nvPicPr>
          <p:cNvPr id="13" name="Imagem 12"/>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9943115" y="7889250"/>
            <a:ext cx="1996618" cy="1094758"/>
          </a:xfrm>
          <a:prstGeom prst="rect">
            <a:avLst/>
          </a:prstGeom>
        </p:spPr>
      </p:pic>
      <p:pic>
        <p:nvPicPr>
          <p:cNvPr id="10" name="Imagem 9"/>
          <p:cNvPicPr>
            <a:picLocks noChangeAspect="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11333572" y="528034"/>
            <a:ext cx="415522" cy="448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591322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hf sldNum="0" hdr="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144000" indent="-144000" algn="l" defTabSz="914400" rtl="0" eaLnBrk="1" latinLnBrk="0" hangingPunct="1">
        <a:lnSpc>
          <a:spcPct val="100000"/>
        </a:lnSpc>
        <a:spcBef>
          <a:spcPts val="800"/>
        </a:spcBef>
        <a:buClr>
          <a:schemeClr val="tx1"/>
        </a:buClr>
        <a:buSzPct val="110000"/>
        <a:buFont typeface="Arial" panose="020B0604020202020204" pitchFamily="34" charset="0"/>
        <a:buChar char="•"/>
        <a:defRPr sz="1800" b="1" kern="1200">
          <a:solidFill>
            <a:schemeClr val="tx1"/>
          </a:solidFill>
          <a:latin typeface="+mn-lt"/>
          <a:ea typeface="+mn-ea"/>
          <a:cs typeface="+mn-cs"/>
        </a:defRPr>
      </a:lvl2pPr>
      <a:lvl3pPr marL="365125" indent="-219075" algn="l" defTabSz="914400" rtl="0" eaLnBrk="1" latinLnBrk="0" hangingPunct="1">
        <a:lnSpc>
          <a:spcPct val="100000"/>
        </a:lnSpc>
        <a:spcBef>
          <a:spcPts val="800"/>
        </a:spcBef>
        <a:buClr>
          <a:schemeClr val="tx1"/>
        </a:buClr>
        <a:buFont typeface="Arial" panose="020B0604020202020204" pitchFamily="34" charset="0"/>
        <a:buChar char="–"/>
        <a:defRPr sz="1800" b="1" kern="1200">
          <a:solidFill>
            <a:schemeClr val="tx1"/>
          </a:solidFill>
          <a:latin typeface="+mn-lt"/>
          <a:ea typeface="+mn-ea"/>
          <a:cs typeface="+mn-cs"/>
        </a:defRPr>
      </a:lvl3pPr>
      <a:lvl4pPr marL="512763" indent="-147638" algn="l" defTabSz="914400" rtl="0" eaLnBrk="1" latinLnBrk="0" hangingPunct="1">
        <a:lnSpc>
          <a:spcPct val="100000"/>
        </a:lnSpc>
        <a:spcBef>
          <a:spcPts val="800"/>
        </a:spcBef>
        <a:buClr>
          <a:schemeClr val="tx1"/>
        </a:buClr>
        <a:buSzPct val="110000"/>
        <a:buFont typeface="Arial" panose="020B0604020202020204" pitchFamily="34" charset="0"/>
        <a:buChar char="•"/>
        <a:defRPr sz="1800" b="1" kern="1200">
          <a:solidFill>
            <a:schemeClr val="tx1"/>
          </a:solidFill>
          <a:latin typeface="+mn-lt"/>
          <a:ea typeface="+mn-ea"/>
          <a:cs typeface="+mn-cs"/>
        </a:defRPr>
      </a:lvl4pPr>
      <a:lvl5pPr marL="742950" indent="-230188" algn="l" defTabSz="914400" rtl="0" eaLnBrk="1" latinLnBrk="0" hangingPunct="1">
        <a:lnSpc>
          <a:spcPct val="100000"/>
        </a:lnSpc>
        <a:spcBef>
          <a:spcPts val="800"/>
        </a:spcBef>
        <a:buClr>
          <a:schemeClr val="tx1"/>
        </a:buClr>
        <a:buFont typeface="Arial" panose="020B0604020202020204" pitchFamily="34" charset="0"/>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80">
          <p15:clr>
            <a:srgbClr val="547EBF"/>
          </p15:clr>
        </p15:guide>
        <p15:guide id="2" pos="3849">
          <p15:clr>
            <a:srgbClr val="547EBF"/>
          </p15:clr>
        </p15:guide>
        <p15:guide id="3" pos="292">
          <p15:clr>
            <a:srgbClr val="F26B43"/>
          </p15:clr>
        </p15:guide>
        <p15:guide id="4" pos="901">
          <p15:clr>
            <a:srgbClr val="F26B43"/>
          </p15:clr>
        </p15:guide>
        <p15:guide id="5" pos="1501">
          <p15:clr>
            <a:srgbClr val="F26B43"/>
          </p15:clr>
        </p15:guide>
        <p15:guide id="6" pos="2093">
          <p15:clr>
            <a:srgbClr val="F26B43"/>
          </p15:clr>
        </p15:guide>
        <p15:guide id="7" pos="2693">
          <p15:clr>
            <a:srgbClr val="F26B43"/>
          </p15:clr>
        </p15:guide>
        <p15:guide id="8" pos="4497">
          <p15:clr>
            <a:srgbClr val="F26B43"/>
          </p15:clr>
        </p15:guide>
        <p15:guide id="9" pos="3894">
          <p15:clr>
            <a:srgbClr val="F26B43"/>
          </p15:clr>
        </p15:guide>
        <p15:guide id="10" pos="3294">
          <p15:clr>
            <a:srgbClr val="F26B43"/>
          </p15:clr>
        </p15:guide>
        <p15:guide id="11" pos="5094">
          <p15:clr>
            <a:srgbClr val="F26B43"/>
          </p15:clr>
        </p15:guide>
        <p15:guide id="12" pos="5687">
          <p15:clr>
            <a:srgbClr val="F26B43"/>
          </p15:clr>
        </p15:guide>
        <p15:guide id="13" pos="6287">
          <p15:clr>
            <a:srgbClr val="F26B43"/>
          </p15:clr>
        </p15:guide>
        <p15:guide id="14" pos="6888">
          <p15:clr>
            <a:srgbClr val="F26B43"/>
          </p15:clr>
        </p15:guide>
        <p15:guide id="15" pos="7399">
          <p15:clr>
            <a:srgbClr val="F26B43"/>
          </p15:clr>
        </p15:guide>
        <p15:guide id="16" pos="804">
          <p15:clr>
            <a:srgbClr val="F26B43"/>
          </p15:clr>
        </p15:guide>
        <p15:guide id="17" pos="1410">
          <p15:clr>
            <a:srgbClr val="F26B43"/>
          </p15:clr>
        </p15:guide>
        <p15:guide id="18" pos="2010">
          <p15:clr>
            <a:srgbClr val="F26B43"/>
          </p15:clr>
        </p15:guide>
        <p15:guide id="19" pos="2607">
          <p15:clr>
            <a:srgbClr val="F26B43"/>
          </p15:clr>
        </p15:guide>
        <p15:guide id="20" pos="3204">
          <p15:clr>
            <a:srgbClr val="F26B43"/>
          </p15:clr>
        </p15:guide>
        <p15:guide id="21" pos="3804">
          <p15:clr>
            <a:srgbClr val="F26B43"/>
          </p15:clr>
        </p15:guide>
        <p15:guide id="22" pos="4404">
          <p15:clr>
            <a:srgbClr val="F26B43"/>
          </p15:clr>
        </p15:guide>
        <p15:guide id="23" pos="5007">
          <p15:clr>
            <a:srgbClr val="F26B43"/>
          </p15:clr>
        </p15:guide>
        <p15:guide id="24" pos="5604">
          <p15:clr>
            <a:srgbClr val="F26B43"/>
          </p15:clr>
        </p15:guide>
        <p15:guide id="25" pos="6195">
          <p15:clr>
            <a:srgbClr val="F26B43"/>
          </p15:clr>
        </p15:guide>
        <p15:guide id="26" pos="6798">
          <p15:clr>
            <a:srgbClr val="F26B43"/>
          </p15:clr>
        </p15:guide>
        <p15:guide id="27" orient="horz" pos="476">
          <p15:clr>
            <a:srgbClr val="F26B43"/>
          </p15:clr>
        </p15:guide>
        <p15:guide id="28" orient="horz" pos="1071">
          <p15:clr>
            <a:srgbClr val="F26B43"/>
          </p15:clr>
        </p15:guide>
        <p15:guide id="29" orient="horz" pos="1699">
          <p15:clr>
            <a:srgbClr val="F26B43"/>
          </p15:clr>
        </p15:guide>
        <p15:guide id="30" orient="horz" pos="5192">
          <p15:clr>
            <a:srgbClr val="F26B43"/>
          </p15:clr>
        </p15:guide>
        <p15:guide id="31" orient="horz" pos="549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7.xml"/><Relationship Id="rId5" Type="http://schemas.openxmlformats.org/officeDocument/2006/relationships/image" Target="../media/image12.jpg"/><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3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455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Hadoop </a:t>
            </a:r>
            <a:r>
              <a:rPr lang="pt-BR" dirty="0" smtClean="0"/>
              <a:t/>
            </a:r>
            <a:br>
              <a:rPr lang="pt-BR" dirty="0" smtClean="0"/>
            </a:br>
            <a:r>
              <a:rPr lang="pt-BR" sz="2400" dirty="0"/>
              <a:t>Crescimento do </a:t>
            </a:r>
            <a:r>
              <a:rPr lang="pt-BR" sz="2400" dirty="0" err="1"/>
              <a:t>ecossitema</a:t>
            </a: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pic>
        <p:nvPicPr>
          <p:cNvPr id="10" name="Espaço Reservado para Conteúdo 9"/>
          <p:cNvPicPr>
            <a:picLocks noGrp="1" noChangeAspect="1"/>
          </p:cNvPicPr>
          <p:nvPr>
            <p:ph idx="1"/>
          </p:nvPr>
        </p:nvPicPr>
        <p:blipFill>
          <a:blip r:embed="rId3"/>
          <a:stretch>
            <a:fillRect/>
          </a:stretch>
        </p:blipFill>
        <p:spPr>
          <a:xfrm>
            <a:off x="590550" y="1895216"/>
            <a:ext cx="10991850" cy="6063165"/>
          </a:xfrm>
          <a:prstGeom prst="rect">
            <a:avLst/>
          </a:prstGeom>
        </p:spPr>
      </p:pic>
      <p:sp>
        <p:nvSpPr>
          <p:cNvPr id="18" name="Seta para a direita 7"/>
          <p:cNvSpPr/>
          <p:nvPr/>
        </p:nvSpPr>
        <p:spPr>
          <a:xfrm>
            <a:off x="815666" y="7435272"/>
            <a:ext cx="5482584" cy="523109"/>
          </a:xfrm>
          <a:prstGeom prst="rightArrow">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dirty="0" err="1"/>
              <a:t>Hadoop</a:t>
            </a:r>
            <a:r>
              <a:rPr lang="pt-BR" sz="1050" dirty="0"/>
              <a:t> 1.0</a:t>
            </a:r>
          </a:p>
        </p:txBody>
      </p:sp>
      <p:sp>
        <p:nvSpPr>
          <p:cNvPr id="19" name="Seta para a direita 9"/>
          <p:cNvSpPr/>
          <p:nvPr/>
        </p:nvSpPr>
        <p:spPr>
          <a:xfrm>
            <a:off x="6298250" y="7435272"/>
            <a:ext cx="5155813" cy="523109"/>
          </a:xfrm>
          <a:prstGeom prst="rightArrow">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dirty="0" err="1"/>
              <a:t>Hadoop</a:t>
            </a:r>
            <a:r>
              <a:rPr lang="pt-BR" sz="1050" dirty="0"/>
              <a:t> 2.0</a:t>
            </a:r>
          </a:p>
        </p:txBody>
      </p:sp>
    </p:spTree>
    <p:extLst>
      <p:ext uri="{BB962C8B-B14F-4D97-AF65-F5344CB8AC3E}">
        <p14:creationId xmlns:p14="http://schemas.microsoft.com/office/powerpoint/2010/main" val="3440215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Hadoop </a:t>
            </a:r>
            <a:r>
              <a:rPr lang="pt-BR" dirty="0" smtClean="0"/>
              <a:t/>
            </a:r>
            <a:br>
              <a:rPr lang="pt-BR" dirty="0" smtClean="0"/>
            </a:br>
            <a:r>
              <a:rPr lang="pt-BR" sz="2400" dirty="0"/>
              <a:t>Divisão entre tipos de projetos</a:t>
            </a: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pic>
        <p:nvPicPr>
          <p:cNvPr id="9" name="Espaço Reservado para Conteúdo 8"/>
          <p:cNvPicPr>
            <a:picLocks noGrp="1" noChangeAspect="1"/>
          </p:cNvPicPr>
          <p:nvPr>
            <p:ph idx="1"/>
          </p:nvPr>
        </p:nvPicPr>
        <p:blipFill>
          <a:blip r:embed="rId3"/>
          <a:stretch>
            <a:fillRect/>
          </a:stretch>
        </p:blipFill>
        <p:spPr>
          <a:xfrm>
            <a:off x="467999" y="1516062"/>
            <a:ext cx="11495401" cy="6473489"/>
          </a:xfrm>
          <a:prstGeom prst="rect">
            <a:avLst/>
          </a:prstGeom>
        </p:spPr>
      </p:pic>
    </p:spTree>
    <p:extLst>
      <p:ext uri="{BB962C8B-B14F-4D97-AF65-F5344CB8AC3E}">
        <p14:creationId xmlns:p14="http://schemas.microsoft.com/office/powerpoint/2010/main" val="41089329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Hadoop </a:t>
            </a:r>
            <a:r>
              <a:rPr lang="pt-BR" dirty="0" smtClean="0"/>
              <a:t/>
            </a:r>
            <a:br>
              <a:rPr lang="pt-BR" dirty="0" smtClean="0"/>
            </a:br>
            <a:r>
              <a:rPr lang="pt-BR" sz="2400" dirty="0"/>
              <a:t>Projetos mais utilizados</a:t>
            </a: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pic>
        <p:nvPicPr>
          <p:cNvPr id="7" name="Espaço Reservado para Conteúdo 6"/>
          <p:cNvPicPr>
            <a:picLocks noGrp="1" noChangeAspect="1"/>
          </p:cNvPicPr>
          <p:nvPr>
            <p:ph idx="1"/>
          </p:nvPr>
        </p:nvPicPr>
        <p:blipFill>
          <a:blip r:embed="rId3"/>
          <a:stretch>
            <a:fillRect/>
          </a:stretch>
        </p:blipFill>
        <p:spPr>
          <a:xfrm>
            <a:off x="467999" y="3038216"/>
            <a:ext cx="11362522" cy="3267334"/>
          </a:xfrm>
          <a:prstGeom prst="rect">
            <a:avLst/>
          </a:prstGeom>
        </p:spPr>
      </p:pic>
    </p:spTree>
    <p:extLst>
      <p:ext uri="{BB962C8B-B14F-4D97-AF65-F5344CB8AC3E}">
        <p14:creationId xmlns:p14="http://schemas.microsoft.com/office/powerpoint/2010/main" val="11650110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Hadoop </a:t>
            </a:r>
            <a:r>
              <a:rPr lang="pt-BR" dirty="0" smtClean="0"/>
              <a:t/>
            </a:r>
            <a:br>
              <a:rPr lang="pt-BR" dirty="0" smtClean="0"/>
            </a:br>
            <a:r>
              <a:rPr lang="pt-BR" sz="2400" dirty="0"/>
              <a:t>Outros projetos / não apache</a:t>
            </a: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pic>
        <p:nvPicPr>
          <p:cNvPr id="9" name="Espaço Reservado para Conteúdo 8"/>
          <p:cNvPicPr>
            <a:picLocks noGrp="1" noChangeAspect="1"/>
          </p:cNvPicPr>
          <p:nvPr>
            <p:ph idx="1"/>
          </p:nvPr>
        </p:nvPicPr>
        <p:blipFill>
          <a:blip r:embed="rId3"/>
          <a:stretch>
            <a:fillRect/>
          </a:stretch>
        </p:blipFill>
        <p:spPr>
          <a:xfrm>
            <a:off x="467999" y="1528230"/>
            <a:ext cx="11422120" cy="6301320"/>
          </a:xfrm>
          <a:prstGeom prst="rect">
            <a:avLst/>
          </a:prstGeom>
        </p:spPr>
      </p:pic>
    </p:spTree>
    <p:extLst>
      <p:ext uri="{BB962C8B-B14F-4D97-AF65-F5344CB8AC3E}">
        <p14:creationId xmlns:p14="http://schemas.microsoft.com/office/powerpoint/2010/main" val="4350749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Hadoop </a:t>
            </a:r>
            <a:r>
              <a:rPr lang="pt-BR" dirty="0" smtClean="0"/>
              <a:t/>
            </a:r>
            <a:br>
              <a:rPr lang="pt-BR" dirty="0" smtClean="0"/>
            </a:br>
            <a:r>
              <a:rPr lang="pt-BR" sz="2400" dirty="0"/>
              <a:t>Distribuições</a:t>
            </a: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pic>
        <p:nvPicPr>
          <p:cNvPr id="7" name="Espaço Reservado para Conteúdo 6"/>
          <p:cNvPicPr>
            <a:picLocks noGrp="1" noChangeAspect="1"/>
          </p:cNvPicPr>
          <p:nvPr>
            <p:ph idx="1"/>
          </p:nvPr>
        </p:nvPicPr>
        <p:blipFill>
          <a:blip r:embed="rId3"/>
          <a:stretch>
            <a:fillRect/>
          </a:stretch>
        </p:blipFill>
        <p:spPr>
          <a:xfrm>
            <a:off x="467999" y="2790566"/>
            <a:ext cx="11399359" cy="3895984"/>
          </a:xfrm>
          <a:prstGeom prst="rect">
            <a:avLst/>
          </a:prstGeom>
        </p:spPr>
      </p:pic>
    </p:spTree>
    <p:extLst>
      <p:ext uri="{BB962C8B-B14F-4D97-AF65-F5344CB8AC3E}">
        <p14:creationId xmlns:p14="http://schemas.microsoft.com/office/powerpoint/2010/main" val="6158221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Hadoop </a:t>
            </a:r>
            <a:r>
              <a:rPr lang="pt-BR" dirty="0" smtClean="0"/>
              <a:t/>
            </a:r>
            <a:br>
              <a:rPr lang="pt-BR" dirty="0" smtClean="0"/>
            </a:br>
            <a:r>
              <a:rPr lang="pt-BR" sz="2400" dirty="0" err="1"/>
              <a:t>H</a:t>
            </a:r>
            <a:r>
              <a:rPr lang="pt-BR" sz="2400" dirty="0" err="1" smtClean="0"/>
              <a:t>ortonworks</a:t>
            </a: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pic>
        <p:nvPicPr>
          <p:cNvPr id="8" name="Imagem 7"/>
          <p:cNvPicPr>
            <a:picLocks noChangeAspect="1"/>
          </p:cNvPicPr>
          <p:nvPr/>
        </p:nvPicPr>
        <p:blipFill>
          <a:blip r:embed="rId3"/>
          <a:stretch>
            <a:fillRect/>
          </a:stretch>
        </p:blipFill>
        <p:spPr>
          <a:xfrm>
            <a:off x="467999" y="2047616"/>
            <a:ext cx="11501405" cy="3343534"/>
          </a:xfrm>
          <a:prstGeom prst="rect">
            <a:avLst/>
          </a:prstGeom>
        </p:spPr>
      </p:pic>
      <p:pic>
        <p:nvPicPr>
          <p:cNvPr id="9" name="Imagem 8"/>
          <p:cNvPicPr>
            <a:picLocks noChangeAspect="1"/>
          </p:cNvPicPr>
          <p:nvPr/>
        </p:nvPicPr>
        <p:blipFill>
          <a:blip r:embed="rId4"/>
          <a:stretch>
            <a:fillRect/>
          </a:stretch>
        </p:blipFill>
        <p:spPr>
          <a:xfrm>
            <a:off x="3757732" y="5875456"/>
            <a:ext cx="4162610" cy="927811"/>
          </a:xfrm>
          <a:prstGeom prst="rect">
            <a:avLst/>
          </a:prstGeom>
        </p:spPr>
      </p:pic>
    </p:spTree>
    <p:extLst>
      <p:ext uri="{BB962C8B-B14F-4D97-AF65-F5344CB8AC3E}">
        <p14:creationId xmlns:p14="http://schemas.microsoft.com/office/powerpoint/2010/main" val="38510969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Hadoop </a:t>
            </a:r>
            <a:r>
              <a:rPr lang="pt-BR" dirty="0" smtClean="0"/>
              <a:t/>
            </a:r>
            <a:br>
              <a:rPr lang="pt-BR" dirty="0" smtClean="0"/>
            </a:br>
            <a:r>
              <a:rPr lang="pt-BR" sz="2400" dirty="0" err="1" smtClean="0"/>
              <a:t>Cloudera</a:t>
            </a: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pic>
        <p:nvPicPr>
          <p:cNvPr id="8" name="Imagem 7"/>
          <p:cNvPicPr>
            <a:picLocks noChangeAspect="1"/>
          </p:cNvPicPr>
          <p:nvPr/>
        </p:nvPicPr>
        <p:blipFill>
          <a:blip r:embed="rId3"/>
          <a:stretch>
            <a:fillRect/>
          </a:stretch>
        </p:blipFill>
        <p:spPr>
          <a:xfrm>
            <a:off x="467999" y="2047616"/>
            <a:ext cx="11453174" cy="4410334"/>
          </a:xfrm>
          <a:prstGeom prst="rect">
            <a:avLst/>
          </a:prstGeom>
        </p:spPr>
      </p:pic>
      <p:pic>
        <p:nvPicPr>
          <p:cNvPr id="9" name="Imagem 8"/>
          <p:cNvPicPr>
            <a:picLocks noChangeAspect="1"/>
          </p:cNvPicPr>
          <p:nvPr/>
        </p:nvPicPr>
        <p:blipFill>
          <a:blip r:embed="rId4"/>
          <a:stretch>
            <a:fillRect/>
          </a:stretch>
        </p:blipFill>
        <p:spPr>
          <a:xfrm>
            <a:off x="4076797" y="6857446"/>
            <a:ext cx="4235578" cy="944075"/>
          </a:xfrm>
          <a:prstGeom prst="rect">
            <a:avLst/>
          </a:prstGeom>
        </p:spPr>
      </p:pic>
    </p:spTree>
    <p:extLst>
      <p:ext uri="{BB962C8B-B14F-4D97-AF65-F5344CB8AC3E}">
        <p14:creationId xmlns:p14="http://schemas.microsoft.com/office/powerpoint/2010/main" val="24566434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Hadoop </a:t>
            </a:r>
            <a:r>
              <a:rPr lang="pt-BR" dirty="0" smtClean="0"/>
              <a:t/>
            </a:r>
            <a:br>
              <a:rPr lang="pt-BR" dirty="0" smtClean="0"/>
            </a:br>
            <a:r>
              <a:rPr lang="pt-BR" sz="2400" dirty="0"/>
              <a:t>Comparação </a:t>
            </a:r>
            <a:r>
              <a:rPr lang="pt-BR" sz="2400" dirty="0" err="1" smtClean="0"/>
              <a:t>Cloudera</a:t>
            </a:r>
            <a:r>
              <a:rPr lang="pt-BR" sz="2400" dirty="0" smtClean="0"/>
              <a:t> x </a:t>
            </a:r>
            <a:r>
              <a:rPr lang="pt-BR" sz="2400" dirty="0" err="1" smtClean="0"/>
              <a:t>Hortonworks</a:t>
            </a: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pic>
        <p:nvPicPr>
          <p:cNvPr id="7" name="Imagem 6"/>
          <p:cNvPicPr>
            <a:picLocks noChangeAspect="1"/>
          </p:cNvPicPr>
          <p:nvPr/>
        </p:nvPicPr>
        <p:blipFill>
          <a:blip r:embed="rId3"/>
          <a:stretch>
            <a:fillRect/>
          </a:stretch>
        </p:blipFill>
        <p:spPr>
          <a:xfrm>
            <a:off x="467999" y="2497216"/>
            <a:ext cx="11366461" cy="3400684"/>
          </a:xfrm>
          <a:prstGeom prst="rect">
            <a:avLst/>
          </a:prstGeom>
        </p:spPr>
      </p:pic>
      <p:pic>
        <p:nvPicPr>
          <p:cNvPr id="10" name="Imagem 9"/>
          <p:cNvPicPr>
            <a:picLocks noChangeAspect="1"/>
          </p:cNvPicPr>
          <p:nvPr/>
        </p:nvPicPr>
        <p:blipFill>
          <a:blip r:embed="rId4"/>
          <a:stretch>
            <a:fillRect/>
          </a:stretch>
        </p:blipFill>
        <p:spPr>
          <a:xfrm>
            <a:off x="4157565" y="6809201"/>
            <a:ext cx="3987328" cy="888742"/>
          </a:xfrm>
          <a:prstGeom prst="rect">
            <a:avLst/>
          </a:prstGeom>
        </p:spPr>
      </p:pic>
    </p:spTree>
    <p:extLst>
      <p:ext uri="{BB962C8B-B14F-4D97-AF65-F5344CB8AC3E}">
        <p14:creationId xmlns:p14="http://schemas.microsoft.com/office/powerpoint/2010/main" val="866056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Hadoop </a:t>
            </a:r>
            <a:r>
              <a:rPr lang="pt-BR" dirty="0" smtClean="0"/>
              <a:t/>
            </a:r>
            <a:br>
              <a:rPr lang="pt-BR" dirty="0" smtClean="0"/>
            </a:br>
            <a:r>
              <a:rPr lang="pt-BR" sz="2400" dirty="0"/>
              <a:t>Convergência das plataformas de dados</a:t>
            </a: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pic>
        <p:nvPicPr>
          <p:cNvPr id="8" name="Imagem 7"/>
          <p:cNvPicPr>
            <a:picLocks noChangeAspect="1"/>
          </p:cNvPicPr>
          <p:nvPr/>
        </p:nvPicPr>
        <p:blipFill>
          <a:blip r:embed="rId3"/>
          <a:stretch>
            <a:fillRect/>
          </a:stretch>
        </p:blipFill>
        <p:spPr>
          <a:xfrm>
            <a:off x="192046" y="3042746"/>
            <a:ext cx="8862956" cy="3681904"/>
          </a:xfrm>
          <a:prstGeom prst="rect">
            <a:avLst/>
          </a:prstGeom>
        </p:spPr>
      </p:pic>
      <p:pic>
        <p:nvPicPr>
          <p:cNvPr id="9"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8896350" y="3263108"/>
            <a:ext cx="2836249" cy="27180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199164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Hadoop </a:t>
            </a:r>
            <a:r>
              <a:rPr lang="pt-BR" dirty="0" smtClean="0"/>
              <a:t/>
            </a:r>
            <a:br>
              <a:rPr lang="pt-BR" dirty="0" smtClean="0"/>
            </a:br>
            <a:r>
              <a:rPr lang="pt-BR" sz="2400" dirty="0"/>
              <a:t>para </a:t>
            </a:r>
            <a:r>
              <a:rPr lang="pt-BR" sz="2400" dirty="0" smtClean="0"/>
              <a:t>Engenharia </a:t>
            </a:r>
            <a:r>
              <a:rPr lang="pt-BR" sz="2400" dirty="0"/>
              <a:t>de dados</a:t>
            </a: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pic>
        <p:nvPicPr>
          <p:cNvPr id="8" name="Imagem 7"/>
          <p:cNvPicPr>
            <a:picLocks noChangeAspect="1"/>
          </p:cNvPicPr>
          <p:nvPr/>
        </p:nvPicPr>
        <p:blipFill>
          <a:blip r:embed="rId3"/>
          <a:stretch>
            <a:fillRect/>
          </a:stretch>
        </p:blipFill>
        <p:spPr>
          <a:xfrm>
            <a:off x="467999" y="2047616"/>
            <a:ext cx="11126925" cy="4219834"/>
          </a:xfrm>
          <a:prstGeom prst="rect">
            <a:avLst/>
          </a:prstGeom>
        </p:spPr>
      </p:pic>
    </p:spTree>
    <p:extLst>
      <p:ext uri="{BB962C8B-B14F-4D97-AF65-F5344CB8AC3E}">
        <p14:creationId xmlns:p14="http://schemas.microsoft.com/office/powerpoint/2010/main" val="26751486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t-BR" b="1" dirty="0">
                <a:effectLst>
                  <a:outerShdw blurRad="38100" dist="38100" dir="2700000" algn="tl">
                    <a:srgbClr val="000000">
                      <a:alpha val="43137"/>
                    </a:srgbClr>
                  </a:outerShdw>
                </a:effectLst>
              </a:rPr>
              <a:t>Big Data, Hadoop e outros Bichos</a:t>
            </a:r>
            <a:r>
              <a:rPr lang="en-US" dirty="0" smtClean="0"/>
              <a:t> </a:t>
            </a:r>
            <a:endParaRPr lang="en-GB" dirty="0"/>
          </a:p>
        </p:txBody>
      </p:sp>
      <p:sp>
        <p:nvSpPr>
          <p:cNvPr id="3" name="Subtitle 2"/>
          <p:cNvSpPr>
            <a:spLocks noGrp="1"/>
          </p:cNvSpPr>
          <p:nvPr>
            <p:ph type="subTitle" idx="1"/>
          </p:nvPr>
        </p:nvSpPr>
        <p:spPr/>
        <p:txBody>
          <a:bodyPr/>
          <a:lstStyle/>
          <a:p>
            <a:r>
              <a:rPr lang="en-US" dirty="0" smtClean="0"/>
              <a:t>Data Academy </a:t>
            </a:r>
            <a:endParaRPr lang="en-US" dirty="0"/>
          </a:p>
          <a:p>
            <a:endParaRPr lang="en-US" dirty="0"/>
          </a:p>
          <a:p>
            <a:r>
              <a:rPr lang="en-US" dirty="0" smtClean="0"/>
              <a:t>Fernando Forenza / </a:t>
            </a:r>
            <a:r>
              <a:rPr lang="en-US" dirty="0" err="1" smtClean="0"/>
              <a:t>Mônica</a:t>
            </a:r>
            <a:r>
              <a:rPr lang="en-US" dirty="0" smtClean="0"/>
              <a:t> Ferreira / Vitor Toledo / Gabriel Mascarenhas</a:t>
            </a:r>
            <a:endParaRPr lang="en-US" dirty="0"/>
          </a:p>
          <a:p>
            <a:r>
              <a:rPr lang="en-US" dirty="0" smtClean="0"/>
              <a:t>14/06/2018</a:t>
            </a:r>
            <a:endParaRPr lang="en-GB" dirty="0"/>
          </a:p>
        </p:txBody>
      </p:sp>
      <p:sp>
        <p:nvSpPr>
          <p:cNvPr id="4" name="Espaço Reservado para Data 3"/>
          <p:cNvSpPr>
            <a:spLocks noGrp="1"/>
          </p:cNvSpPr>
          <p:nvPr>
            <p:ph type="dt" sz="half" idx="10"/>
          </p:nvPr>
        </p:nvSpPr>
        <p:spPr/>
        <p:txBody>
          <a:bodyPr/>
          <a:lstStyle/>
          <a:p>
            <a:fld id="{54070EB9-9489-4DDC-80EF-23832475255D}" type="datetime1">
              <a:rPr lang="en-GB" smtClean="0"/>
              <a:t>14/06/2018</a:t>
            </a:fld>
            <a:endParaRPr lang="en-GB" dirty="0"/>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dirty="0"/>
          </a:p>
        </p:txBody>
      </p:sp>
    </p:spTree>
    <p:extLst>
      <p:ext uri="{BB962C8B-B14F-4D97-AF65-F5344CB8AC3E}">
        <p14:creationId xmlns:p14="http://schemas.microsoft.com/office/powerpoint/2010/main" val="3814121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Hadoop </a:t>
            </a:r>
            <a:r>
              <a:rPr lang="pt-BR" dirty="0" smtClean="0"/>
              <a:t/>
            </a:r>
            <a:br>
              <a:rPr lang="pt-BR" dirty="0" smtClean="0"/>
            </a:br>
            <a:r>
              <a:rPr lang="pt-BR" sz="2400" dirty="0"/>
              <a:t>para Pesquisas</a:t>
            </a: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pic>
        <p:nvPicPr>
          <p:cNvPr id="8" name="Imagem 7"/>
          <p:cNvPicPr>
            <a:picLocks noChangeAspect="1"/>
          </p:cNvPicPr>
          <p:nvPr/>
        </p:nvPicPr>
        <p:blipFill>
          <a:blip r:embed="rId3"/>
          <a:stretch>
            <a:fillRect/>
          </a:stretch>
        </p:blipFill>
        <p:spPr>
          <a:xfrm>
            <a:off x="467999" y="2047616"/>
            <a:ext cx="9811235" cy="4164853"/>
          </a:xfrm>
          <a:prstGeom prst="rect">
            <a:avLst/>
          </a:prstGeom>
        </p:spPr>
      </p:pic>
    </p:spTree>
    <p:extLst>
      <p:ext uri="{BB962C8B-B14F-4D97-AF65-F5344CB8AC3E}">
        <p14:creationId xmlns:p14="http://schemas.microsoft.com/office/powerpoint/2010/main" val="16595778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Hadoop </a:t>
            </a:r>
            <a:r>
              <a:rPr lang="pt-BR" dirty="0" smtClean="0"/>
              <a:t/>
            </a:r>
            <a:br>
              <a:rPr lang="pt-BR" dirty="0" smtClean="0"/>
            </a:br>
            <a:r>
              <a:rPr lang="pt-BR" sz="2400" dirty="0"/>
              <a:t>para Aplicações Operacionais</a:t>
            </a: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pic>
        <p:nvPicPr>
          <p:cNvPr id="8" name="Imagem 7"/>
          <p:cNvPicPr>
            <a:picLocks noChangeAspect="1"/>
          </p:cNvPicPr>
          <p:nvPr/>
        </p:nvPicPr>
        <p:blipFill>
          <a:blip r:embed="rId3"/>
          <a:stretch>
            <a:fillRect/>
          </a:stretch>
        </p:blipFill>
        <p:spPr>
          <a:xfrm>
            <a:off x="467999" y="2047616"/>
            <a:ext cx="5084890" cy="5473673"/>
          </a:xfrm>
          <a:prstGeom prst="rect">
            <a:avLst/>
          </a:prstGeom>
        </p:spPr>
      </p:pic>
      <p:sp>
        <p:nvSpPr>
          <p:cNvPr id="11" name="Texto explicativo retangular 7"/>
          <p:cNvSpPr/>
          <p:nvPr/>
        </p:nvSpPr>
        <p:spPr>
          <a:xfrm>
            <a:off x="6378073" y="3833837"/>
            <a:ext cx="3456490" cy="1494593"/>
          </a:xfrm>
          <a:prstGeom prst="wedgeRectCallout">
            <a:avLst>
              <a:gd name="adj1" fmla="val -140514"/>
              <a:gd name="adj2" fmla="val 59951"/>
            </a:avLst>
          </a:prstGeom>
          <a:solidFill>
            <a:srgbClr val="92D050"/>
          </a:solidFill>
          <a:ln>
            <a:solidFill>
              <a:schemeClr val="accent1">
                <a:lumMod val="60000"/>
                <a:lumOff val="4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pt-BR" dirty="0">
                <a:solidFill>
                  <a:srgbClr val="444444"/>
                </a:solidFill>
                <a:latin typeface="undefined"/>
              </a:rPr>
              <a:t>Curso Online </a:t>
            </a:r>
          </a:p>
          <a:p>
            <a:pPr algn="ctr"/>
            <a:r>
              <a:rPr lang="pt-BR" dirty="0">
                <a:solidFill>
                  <a:srgbClr val="444444"/>
                </a:solidFill>
                <a:latin typeface="undefined"/>
              </a:rPr>
              <a:t>gratuito </a:t>
            </a:r>
            <a:r>
              <a:rPr lang="pt-BR" dirty="0" err="1">
                <a:solidFill>
                  <a:srgbClr val="444444"/>
                </a:solidFill>
                <a:latin typeface="undefined"/>
              </a:rPr>
              <a:t>Hbase</a:t>
            </a:r>
            <a:r>
              <a:rPr lang="pt-BR" dirty="0">
                <a:solidFill>
                  <a:srgbClr val="444444"/>
                </a:solidFill>
                <a:latin typeface="undefined"/>
              </a:rPr>
              <a:t> </a:t>
            </a:r>
          </a:p>
          <a:p>
            <a:pPr algn="ctr"/>
            <a:endParaRPr lang="pt-BR" dirty="0">
              <a:solidFill>
                <a:srgbClr val="444444"/>
              </a:solidFill>
              <a:latin typeface="undefined"/>
            </a:endParaRPr>
          </a:p>
          <a:p>
            <a:pPr algn="ctr"/>
            <a:r>
              <a:rPr lang="pt-BR" dirty="0">
                <a:solidFill>
                  <a:srgbClr val="444444"/>
                </a:solidFill>
                <a:latin typeface="undefined"/>
              </a:rPr>
              <a:t>https://goo.gl/L2YQV3</a:t>
            </a:r>
            <a:endParaRPr lang="pt-BR" dirty="0"/>
          </a:p>
          <a:p>
            <a:pPr algn="ctr"/>
            <a:endParaRPr lang="pt-BR" dirty="0"/>
          </a:p>
        </p:txBody>
      </p:sp>
    </p:spTree>
    <p:extLst>
      <p:ext uri="{BB962C8B-B14F-4D97-AF65-F5344CB8AC3E}">
        <p14:creationId xmlns:p14="http://schemas.microsoft.com/office/powerpoint/2010/main" val="3906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Hadoop </a:t>
            </a:r>
            <a:r>
              <a:rPr lang="pt-BR" dirty="0" smtClean="0"/>
              <a:t/>
            </a:r>
            <a:br>
              <a:rPr lang="pt-BR" dirty="0" smtClean="0"/>
            </a:br>
            <a:r>
              <a:rPr lang="pt-BR" sz="2400" dirty="0"/>
              <a:t>para processamento de </a:t>
            </a:r>
            <a:r>
              <a:rPr lang="pt-BR" sz="2400" dirty="0" err="1"/>
              <a:t>Stream</a:t>
            </a: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pic>
        <p:nvPicPr>
          <p:cNvPr id="8" name="Imagem 7"/>
          <p:cNvPicPr>
            <a:picLocks noChangeAspect="1"/>
          </p:cNvPicPr>
          <p:nvPr/>
        </p:nvPicPr>
        <p:blipFill>
          <a:blip r:embed="rId3"/>
          <a:stretch>
            <a:fillRect/>
          </a:stretch>
        </p:blipFill>
        <p:spPr>
          <a:xfrm>
            <a:off x="467998" y="2047616"/>
            <a:ext cx="10976231" cy="4162684"/>
          </a:xfrm>
          <a:prstGeom prst="rect">
            <a:avLst/>
          </a:prstGeom>
        </p:spPr>
      </p:pic>
    </p:spTree>
    <p:extLst>
      <p:ext uri="{BB962C8B-B14F-4D97-AF65-F5344CB8AC3E}">
        <p14:creationId xmlns:p14="http://schemas.microsoft.com/office/powerpoint/2010/main" val="28843433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err="1" smtClean="0"/>
              <a:t>MapReduce</a:t>
            </a:r>
            <a:r>
              <a:rPr lang="pt-BR" dirty="0" smtClean="0"/>
              <a:t> </a:t>
            </a:r>
            <a:br>
              <a:rPr lang="pt-BR" dirty="0" smtClean="0"/>
            </a:b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5104" y="1742816"/>
            <a:ext cx="8431131" cy="6407659"/>
          </a:xfrm>
          <a:prstGeom prst="rect">
            <a:avLst/>
          </a:prstGeom>
        </p:spPr>
      </p:pic>
    </p:spTree>
    <p:extLst>
      <p:ext uri="{BB962C8B-B14F-4D97-AF65-F5344CB8AC3E}">
        <p14:creationId xmlns:p14="http://schemas.microsoft.com/office/powerpoint/2010/main" val="4983705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O </a:t>
            </a:r>
            <a:r>
              <a:rPr lang="pt-BR" b="1" dirty="0"/>
              <a:t>Apache </a:t>
            </a:r>
            <a:r>
              <a:rPr lang="pt-BR" b="1" dirty="0" err="1"/>
              <a:t>Hive</a:t>
            </a:r>
            <a:r>
              <a:rPr lang="pt-BR" dirty="0"/>
              <a:t> é um sistema de data </a:t>
            </a:r>
            <a:r>
              <a:rPr lang="pt-BR" dirty="0" err="1"/>
              <a:t>warehouse</a:t>
            </a:r>
            <a:r>
              <a:rPr lang="pt-BR" dirty="0"/>
              <a:t> para </a:t>
            </a:r>
            <a:r>
              <a:rPr lang="pt-BR" b="1" dirty="0"/>
              <a:t>Hadoop</a:t>
            </a:r>
            <a:r>
              <a:rPr lang="pt-BR" dirty="0"/>
              <a:t>. </a:t>
            </a:r>
            <a:endParaRPr lang="pt-BR" dirty="0" smtClean="0"/>
          </a:p>
          <a:p>
            <a:r>
              <a:rPr lang="pt-BR" dirty="0" smtClean="0"/>
              <a:t>O</a:t>
            </a:r>
            <a:r>
              <a:rPr lang="pt-BR" dirty="0"/>
              <a:t> </a:t>
            </a:r>
            <a:r>
              <a:rPr lang="pt-BR" b="1" dirty="0" err="1"/>
              <a:t>Hive</a:t>
            </a:r>
            <a:r>
              <a:rPr lang="pt-BR" dirty="0"/>
              <a:t> permite o resumo de dados, consultas e análise de dados. </a:t>
            </a:r>
            <a:endParaRPr lang="pt-BR" dirty="0" smtClean="0"/>
          </a:p>
          <a:p>
            <a:r>
              <a:rPr lang="pt-BR" dirty="0" smtClean="0"/>
              <a:t>Consultas </a:t>
            </a:r>
            <a:r>
              <a:rPr lang="pt-BR" dirty="0"/>
              <a:t>de </a:t>
            </a:r>
            <a:r>
              <a:rPr lang="pt-BR" b="1" dirty="0" err="1"/>
              <a:t>hive</a:t>
            </a:r>
            <a:r>
              <a:rPr lang="pt-BR" dirty="0"/>
              <a:t> são escritas em </a:t>
            </a:r>
            <a:r>
              <a:rPr lang="pt-BR" dirty="0" err="1"/>
              <a:t>HiveQL</a:t>
            </a:r>
            <a:r>
              <a:rPr lang="pt-BR" dirty="0"/>
              <a:t>, que é uma linguagem de consulta semelhante ao SQL </a:t>
            </a:r>
          </a:p>
          <a:p>
            <a:endParaRPr lang="pt-BR" dirty="0"/>
          </a:p>
        </p:txBody>
      </p:sp>
      <p:sp>
        <p:nvSpPr>
          <p:cNvPr id="3" name="Título 2"/>
          <p:cNvSpPr>
            <a:spLocks noGrp="1"/>
          </p:cNvSpPr>
          <p:nvPr>
            <p:ph type="title"/>
          </p:nvPr>
        </p:nvSpPr>
        <p:spPr/>
        <p:txBody>
          <a:bodyPr/>
          <a:lstStyle/>
          <a:p>
            <a:r>
              <a:rPr lang="pt-BR" dirty="0" err="1"/>
              <a:t>Hive</a:t>
            </a:r>
            <a:r>
              <a:rPr lang="pt-BR" dirty="0" smtClean="0"/>
              <a:t> </a:t>
            </a:r>
            <a:br>
              <a:rPr lang="pt-BR" dirty="0" smtClean="0"/>
            </a:b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sp>
        <p:nvSpPr>
          <p:cNvPr id="6" name="Espaço Reservado para Imagem 5"/>
          <p:cNvSpPr>
            <a:spLocks noGrp="1"/>
          </p:cNvSpPr>
          <p:nvPr>
            <p:ph type="pic" sz="quarter" idx="14"/>
          </p:nvPr>
        </p:nvSpPr>
        <p:spPr/>
      </p:sp>
      <p:pic>
        <p:nvPicPr>
          <p:cNvPr id="9" name="Picture 4" descr="Resultado de imagem para hive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8055" y="1394881"/>
            <a:ext cx="4651967" cy="4186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922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err="1" smtClean="0"/>
              <a:t>Hive</a:t>
            </a:r>
            <a:r>
              <a:rPr lang="pt-BR" dirty="0" smtClean="0"/>
              <a:t/>
            </a:r>
            <a:br>
              <a:rPr lang="pt-BR" dirty="0" smtClean="0"/>
            </a:br>
            <a:r>
              <a:rPr lang="pt-BR" sz="2200" dirty="0" smtClean="0"/>
              <a:t>HQL </a:t>
            </a:r>
            <a:r>
              <a:rPr lang="pt-BR" sz="2200" dirty="0"/>
              <a:t>(</a:t>
            </a:r>
            <a:r>
              <a:rPr lang="pt-BR" sz="2200" dirty="0" err="1"/>
              <a:t>Hive</a:t>
            </a:r>
            <a:r>
              <a:rPr lang="pt-BR" sz="2200" dirty="0"/>
              <a:t> Query </a:t>
            </a:r>
            <a:r>
              <a:rPr lang="pt-BR" sz="2200" dirty="0" err="1"/>
              <a:t>language</a:t>
            </a:r>
            <a:r>
              <a:rPr lang="pt-BR" sz="2200" dirty="0"/>
              <a:t>)</a:t>
            </a:r>
            <a:r>
              <a:rPr lang="pt-BR" dirty="0" smtClean="0"/>
              <a:t> </a:t>
            </a:r>
            <a:br>
              <a:rPr lang="pt-BR" dirty="0" smtClean="0"/>
            </a:b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sp>
        <p:nvSpPr>
          <p:cNvPr id="6" name="CaixaDeTexto 5"/>
          <p:cNvSpPr txBox="1"/>
          <p:nvPr/>
        </p:nvSpPr>
        <p:spPr>
          <a:xfrm>
            <a:off x="350999" y="2526399"/>
            <a:ext cx="11059951" cy="5539978"/>
          </a:xfrm>
          <a:prstGeom prst="rect">
            <a:avLst/>
          </a:prstGeom>
          <a:noFill/>
        </p:spPr>
        <p:txBody>
          <a:bodyPr wrap="square" lIns="0" tIns="0" rIns="0" bIns="0" numCol="1" spcCol="151200" rtlCol="0">
            <a:spAutoFit/>
          </a:bodyPr>
          <a:lstStyle/>
          <a:p>
            <a:r>
              <a:rPr lang="en-US" sz="2400" dirty="0" err="1" smtClean="0">
                <a:cs typeface="Courier New" panose="02070309020205020404" pitchFamily="49" charset="0"/>
              </a:rPr>
              <a:t>Exemplo</a:t>
            </a:r>
            <a:r>
              <a:rPr lang="en-US" sz="2400" dirty="0" smtClean="0">
                <a:cs typeface="Courier New" panose="02070309020205020404" pitchFamily="49" charset="0"/>
              </a:rPr>
              <a:t> de </a:t>
            </a:r>
            <a:r>
              <a:rPr lang="en-US" sz="2400" dirty="0" err="1" smtClean="0">
                <a:cs typeface="Courier New" panose="02070309020205020404" pitchFamily="49" charset="0"/>
              </a:rPr>
              <a:t>comandos</a:t>
            </a:r>
            <a:r>
              <a:rPr lang="en-US" sz="2400" dirty="0" smtClean="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smtClean="0">
                <a:latin typeface="Courier New" panose="02070309020205020404" pitchFamily="49" charset="0"/>
                <a:cs typeface="Courier New" panose="02070309020205020404" pitchFamily="49" charset="0"/>
              </a:rPr>
              <a:t>CREATE </a:t>
            </a:r>
            <a:r>
              <a:rPr lang="en-US" sz="2400" dirty="0">
                <a:latin typeface="Courier New" panose="02070309020205020404" pitchFamily="49" charset="0"/>
                <a:cs typeface="Courier New" panose="02070309020205020404" pitchFamily="49" charset="0"/>
              </a:rPr>
              <a:t>TABLE weather </a:t>
            </a:r>
            <a:r>
              <a:rPr lang="en-US" sz="2400" dirty="0" smtClean="0">
                <a:latin typeface="Courier New" panose="02070309020205020404" pitchFamily="49" charset="0"/>
                <a:cs typeface="Courier New" panose="02070309020205020404" pitchFamily="49" charset="0"/>
              </a:rPr>
              <a:t>(</a:t>
            </a:r>
          </a:p>
          <a:p>
            <a:r>
              <a:rPr lang="en-US" sz="2400" dirty="0" smtClean="0">
                <a:latin typeface="Courier New" panose="02070309020205020404" pitchFamily="49" charset="0"/>
                <a:cs typeface="Courier New" panose="02070309020205020404" pitchFamily="49" charset="0"/>
              </a:rPr>
              <a:t>      </a:t>
            </a:r>
            <a:r>
              <a:rPr lang="en-US" sz="2400" dirty="0" err="1" smtClean="0">
                <a:latin typeface="Courier New" panose="02070309020205020404" pitchFamily="49" charset="0"/>
                <a:cs typeface="Courier New" panose="02070309020205020404" pitchFamily="49" charset="0"/>
              </a:rPr>
              <a:t>idweather</a:t>
            </a:r>
            <a:r>
              <a:rPr lang="en-US" sz="2400" dirty="0" smtClean="0">
                <a:latin typeface="Courier New" panose="02070309020205020404" pitchFamily="49" charset="0"/>
                <a:cs typeface="Courier New" panose="02070309020205020404" pitchFamily="49" charset="0"/>
              </a:rPr>
              <a:t>  INT</a:t>
            </a:r>
          </a:p>
          <a:p>
            <a:r>
              <a:rPr lang="en-US" sz="2400" dirty="0" smtClean="0">
                <a:latin typeface="Courier New" panose="02070309020205020404" pitchFamily="49" charset="0"/>
                <a:cs typeface="Courier New" panose="02070309020205020404" pitchFamily="49" charset="0"/>
              </a:rPr>
              <a:t>    , date       </a:t>
            </a:r>
            <a:r>
              <a:rPr lang="en-US" sz="2400" dirty="0" err="1" smtClean="0">
                <a:latin typeface="Courier New" panose="02070309020205020404" pitchFamily="49" charset="0"/>
                <a:cs typeface="Courier New" panose="02070309020205020404" pitchFamily="49" charset="0"/>
              </a:rPr>
              <a:t>Date</a:t>
            </a:r>
            <a:endParaRPr lang="en-US" sz="2400" dirty="0" smtClean="0">
              <a:latin typeface="Courier New" panose="02070309020205020404" pitchFamily="49" charset="0"/>
              <a:cs typeface="Courier New" panose="02070309020205020404" pitchFamily="49" charset="0"/>
            </a:endParaRPr>
          </a:p>
          <a:p>
            <a:r>
              <a:rPr lang="en-US" sz="2400" dirty="0" smtClean="0">
                <a:latin typeface="Courier New" panose="02070309020205020404" pitchFamily="49" charset="0"/>
                <a:cs typeface="Courier New" panose="02070309020205020404" pitchFamily="49" charset="0"/>
              </a:rPr>
              <a:t>    , </a:t>
            </a:r>
            <a:r>
              <a:rPr lang="en-US" sz="2400" dirty="0" err="1" smtClean="0">
                <a:latin typeface="Courier New" panose="02070309020205020404" pitchFamily="49" charset="0"/>
                <a:cs typeface="Courier New" panose="02070309020205020404" pitchFamily="49" charset="0"/>
              </a:rPr>
              <a:t>precip</a:t>
            </a:r>
            <a:r>
              <a:rPr lang="en-US" sz="2400" dirty="0" smtClean="0">
                <a:latin typeface="Courier New" panose="02070309020205020404" pitchFamily="49" charset="0"/>
                <a:cs typeface="Courier New" panose="02070309020205020404" pitchFamily="49" charset="0"/>
              </a:rPr>
              <a:t>     INT</a:t>
            </a:r>
            <a:r>
              <a:rPr lang="en-US" sz="2400" dirty="0">
                <a:latin typeface="Courier New" panose="02070309020205020404" pitchFamily="49" charset="0"/>
                <a:cs typeface="Courier New" panose="02070309020205020404" pitchFamily="49" charset="0"/>
              </a:rPr>
              <a:t>) </a:t>
            </a:r>
            <a:endParaRPr lang="en-US" sz="2400" dirty="0" smtClean="0">
              <a:latin typeface="Courier New" panose="02070309020205020404" pitchFamily="49" charset="0"/>
              <a:cs typeface="Courier New" panose="02070309020205020404" pitchFamily="49" charset="0"/>
            </a:endParaRPr>
          </a:p>
          <a:p>
            <a:r>
              <a:rPr lang="en-US" sz="2400" dirty="0" smtClean="0">
                <a:latin typeface="Courier New" panose="02070309020205020404" pitchFamily="49" charset="0"/>
                <a:cs typeface="Courier New" panose="02070309020205020404" pitchFamily="49" charset="0"/>
              </a:rPr>
              <a:t>ROW </a:t>
            </a:r>
            <a:r>
              <a:rPr lang="en-US" sz="2400" dirty="0">
                <a:latin typeface="Courier New" panose="02070309020205020404" pitchFamily="49" charset="0"/>
                <a:cs typeface="Courier New" panose="02070309020205020404" pitchFamily="49" charset="0"/>
              </a:rPr>
              <a:t>FORMAT DELIMITED FIELDS TERMINATED BY ‘,’ </a:t>
            </a:r>
            <a:endParaRPr lang="en-US" sz="2400" dirty="0" smtClean="0">
              <a:latin typeface="Courier New" panose="02070309020205020404" pitchFamily="49" charset="0"/>
              <a:cs typeface="Courier New" panose="02070309020205020404" pitchFamily="49" charset="0"/>
            </a:endParaRPr>
          </a:p>
          <a:p>
            <a:r>
              <a:rPr lang="en-US" sz="2400" dirty="0" smtClean="0">
                <a:latin typeface="Courier New" panose="02070309020205020404" pitchFamily="49" charset="0"/>
                <a:cs typeface="Courier New" panose="02070309020205020404" pitchFamily="49" charset="0"/>
              </a:rPr>
              <a:t>LOCATION </a:t>
            </a:r>
            <a:r>
              <a:rPr lang="en-US" sz="2400" dirty="0">
                <a:latin typeface="Courier New" panose="02070309020205020404" pitchFamily="49" charset="0"/>
                <a:cs typeface="Courier New" panose="02070309020205020404" pitchFamily="49" charset="0"/>
              </a:rPr>
              <a:t>‘ /hive/data/weather</a:t>
            </a:r>
            <a:r>
              <a:rPr lang="en-US" sz="2400" dirty="0" smtClean="0">
                <a:latin typeface="Courier New" panose="02070309020205020404" pitchFamily="49" charset="0"/>
                <a:cs typeface="Courier New" panose="02070309020205020404" pitchFamily="49" charset="0"/>
              </a:rPr>
              <a:t>’;</a:t>
            </a:r>
          </a:p>
          <a:p>
            <a:endParaRPr lang="en-US" sz="2400" dirty="0" smtClean="0">
              <a:latin typeface="Courier New" panose="02070309020205020404" pitchFamily="49" charset="0"/>
              <a:cs typeface="Courier New" panose="02070309020205020404" pitchFamily="49" charset="0"/>
            </a:endParaRPr>
          </a:p>
          <a:p>
            <a:r>
              <a:rPr lang="en-US" sz="2400" dirty="0" smtClean="0">
                <a:latin typeface="Courier New" panose="02070309020205020404" pitchFamily="49" charset="0"/>
                <a:cs typeface="Courier New" panose="02070309020205020404" pitchFamily="49" charset="0"/>
              </a:rPr>
              <a:t>INSERT INTO </a:t>
            </a:r>
            <a:r>
              <a:rPr lang="en-US" sz="2400" dirty="0">
                <a:latin typeface="Courier New" panose="02070309020205020404" pitchFamily="49" charset="0"/>
                <a:cs typeface="Courier New" panose="02070309020205020404" pitchFamily="49" charset="0"/>
              </a:rPr>
              <a:t>weather </a:t>
            </a:r>
            <a:r>
              <a:rPr lang="en-US" sz="2400" dirty="0" smtClean="0">
                <a:latin typeface="Courier New" panose="02070309020205020404" pitchFamily="49" charset="0"/>
                <a:cs typeface="Courier New" panose="02070309020205020404" pitchFamily="49" charset="0"/>
              </a:rPr>
              <a:t>VALUES (1,’2018-06-13’,200);</a:t>
            </a:r>
          </a:p>
          <a:p>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LOAD DATA INPATH ‘</a:t>
            </a:r>
            <a:r>
              <a:rPr lang="en-US" sz="2400" dirty="0" err="1">
                <a:latin typeface="Courier New" panose="02070309020205020404" pitchFamily="49" charset="0"/>
                <a:cs typeface="Courier New" panose="02070309020205020404" pitchFamily="49" charset="0"/>
              </a:rPr>
              <a:t>hdfs</a:t>
            </a:r>
            <a:r>
              <a:rPr lang="en-US" sz="2400" dirty="0">
                <a:latin typeface="Courier New" panose="02070309020205020404" pitchFamily="49" charset="0"/>
                <a:cs typeface="Courier New" panose="02070309020205020404" pitchFamily="49" charset="0"/>
              </a:rPr>
              <a:t>:/data/2012.txt’ INTO TABLE weather</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SELECT * FROM weather limit 10;</a:t>
            </a:r>
          </a:p>
          <a:p>
            <a:endParaRPr lang="pt-BR" sz="2400" dirty="0" smtClean="0">
              <a:latin typeface="Courier New" panose="02070309020205020404" pitchFamily="49" charset="0"/>
              <a:cs typeface="Courier New" panose="02070309020205020404" pitchFamily="49" charset="0"/>
            </a:endParaRPr>
          </a:p>
        </p:txBody>
      </p:sp>
      <p:sp>
        <p:nvSpPr>
          <p:cNvPr id="2" name="Retângulo Arredondado 1"/>
          <p:cNvSpPr/>
          <p:nvPr/>
        </p:nvSpPr>
        <p:spPr>
          <a:xfrm>
            <a:off x="171451" y="3162300"/>
            <a:ext cx="8515350" cy="2400300"/>
          </a:xfrm>
          <a:prstGeom prst="round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Arredondado 6"/>
          <p:cNvSpPr/>
          <p:nvPr/>
        </p:nvSpPr>
        <p:spPr>
          <a:xfrm>
            <a:off x="171451" y="5715000"/>
            <a:ext cx="9067799" cy="590550"/>
          </a:xfrm>
          <a:prstGeom prst="round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Arredondado 8"/>
          <p:cNvSpPr/>
          <p:nvPr/>
        </p:nvSpPr>
        <p:spPr>
          <a:xfrm>
            <a:off x="171451" y="6477000"/>
            <a:ext cx="10839449" cy="495300"/>
          </a:xfrm>
          <a:prstGeom prst="round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Arredondado 9"/>
          <p:cNvSpPr/>
          <p:nvPr/>
        </p:nvSpPr>
        <p:spPr>
          <a:xfrm>
            <a:off x="171451" y="7143750"/>
            <a:ext cx="6229349" cy="609600"/>
          </a:xfrm>
          <a:prstGeom prst="round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566703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O Apache </a:t>
            </a:r>
            <a:r>
              <a:rPr lang="pt-BR" dirty="0" err="1"/>
              <a:t>HBase</a:t>
            </a:r>
            <a:r>
              <a:rPr lang="pt-BR" dirty="0"/>
              <a:t> é um banco de dados de código aberto </a:t>
            </a:r>
            <a:r>
              <a:rPr lang="pt-BR" dirty="0" err="1"/>
              <a:t>NoSQL</a:t>
            </a:r>
            <a:r>
              <a:rPr lang="pt-BR" dirty="0"/>
              <a:t> que fornece acesso de leitura/gravação em tempo real a esses grandes conjuntos de dados. </a:t>
            </a:r>
            <a:endParaRPr lang="pt-BR" dirty="0" smtClean="0"/>
          </a:p>
          <a:p>
            <a:endParaRPr lang="pt-BR" dirty="0"/>
          </a:p>
          <a:p>
            <a:r>
              <a:rPr lang="pt-BR" dirty="0" err="1" smtClean="0"/>
              <a:t>HBase</a:t>
            </a:r>
            <a:r>
              <a:rPr lang="pt-BR" dirty="0" smtClean="0"/>
              <a:t> </a:t>
            </a:r>
            <a:r>
              <a:rPr lang="pt-BR" dirty="0"/>
              <a:t>escala linearmente para lidar com grandes conjuntos de dados com bilhões de linhas e milhões de colunas e combina facilmente fontes de dados que utilizam uma grande variedade de estruturas e esquemas diferentes. </a:t>
            </a:r>
          </a:p>
          <a:p>
            <a:endParaRPr lang="pt-BR" dirty="0"/>
          </a:p>
        </p:txBody>
      </p:sp>
      <p:sp>
        <p:nvSpPr>
          <p:cNvPr id="3" name="Título 2"/>
          <p:cNvSpPr>
            <a:spLocks noGrp="1"/>
          </p:cNvSpPr>
          <p:nvPr>
            <p:ph type="title"/>
          </p:nvPr>
        </p:nvSpPr>
        <p:spPr/>
        <p:txBody>
          <a:bodyPr/>
          <a:lstStyle/>
          <a:p>
            <a:r>
              <a:rPr lang="pt-BR" dirty="0" err="1"/>
              <a:t>Hbase</a:t>
            </a:r>
            <a:r>
              <a:rPr lang="pt-BR" dirty="0" smtClean="0"/>
              <a:t> </a:t>
            </a:r>
            <a:br>
              <a:rPr lang="pt-BR" dirty="0" smtClean="0"/>
            </a:b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sp>
        <p:nvSpPr>
          <p:cNvPr id="6" name="Espaço Reservado para Imagem 5"/>
          <p:cNvSpPr>
            <a:spLocks noGrp="1"/>
          </p:cNvSpPr>
          <p:nvPr>
            <p:ph type="pic" sz="quarter" idx="14"/>
          </p:nvPr>
        </p:nvSpPr>
        <p:spPr/>
      </p:sp>
      <p:pic>
        <p:nvPicPr>
          <p:cNvPr id="1026" name="Picture 2" descr="Resultado de imagem para h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584" y="3146150"/>
            <a:ext cx="5362296" cy="1369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0395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err="1" smtClean="0"/>
              <a:t>Hbase</a:t>
            </a:r>
            <a:r>
              <a:rPr lang="pt-BR" dirty="0" smtClean="0"/>
              <a:t/>
            </a:r>
            <a:br>
              <a:rPr lang="pt-BR" dirty="0" smtClean="0"/>
            </a:br>
            <a:r>
              <a:rPr lang="pt-BR" dirty="0" smtClean="0"/>
              <a:t> </a:t>
            </a:r>
            <a:br>
              <a:rPr lang="pt-BR" dirty="0" smtClean="0"/>
            </a:b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dirty="0" smtClean="0"/>
              <a:t>Private and confidential     Big Data, Hadoop e outros </a:t>
            </a:r>
            <a:r>
              <a:rPr lang="en-GB" dirty="0" err="1" smtClean="0"/>
              <a:t>Bichos</a:t>
            </a:r>
            <a:r>
              <a:rPr lang="en-GB" dirty="0" smtClean="0"/>
              <a:t> </a:t>
            </a:r>
            <a:endParaRPr lang="en-GB" dirty="0"/>
          </a:p>
        </p:txBody>
      </p:sp>
      <p:sp>
        <p:nvSpPr>
          <p:cNvPr id="6" name="CaixaDeTexto 5"/>
          <p:cNvSpPr txBox="1"/>
          <p:nvPr/>
        </p:nvSpPr>
        <p:spPr>
          <a:xfrm>
            <a:off x="467999" y="1867494"/>
            <a:ext cx="11669551" cy="5847755"/>
          </a:xfrm>
          <a:prstGeom prst="rect">
            <a:avLst/>
          </a:prstGeom>
          <a:noFill/>
        </p:spPr>
        <p:txBody>
          <a:bodyPr wrap="square" lIns="0" tIns="0" rIns="0" bIns="0" numCol="1" spcCol="151200" rtlCol="0">
            <a:spAutoFit/>
          </a:bodyPr>
          <a:lstStyle/>
          <a:p>
            <a:r>
              <a:rPr lang="en-US" sz="2400" dirty="0" err="1" smtClean="0">
                <a:cs typeface="Courier New" panose="02070309020205020404" pitchFamily="49" charset="0"/>
              </a:rPr>
              <a:t>Exemplo</a:t>
            </a:r>
            <a:r>
              <a:rPr lang="en-US" sz="2400" dirty="0" smtClean="0">
                <a:cs typeface="Courier New" panose="02070309020205020404" pitchFamily="49" charset="0"/>
              </a:rPr>
              <a:t> de </a:t>
            </a:r>
            <a:r>
              <a:rPr lang="en-US" sz="2400" dirty="0" err="1" smtClean="0">
                <a:cs typeface="Courier New" panose="02070309020205020404" pitchFamily="49" charset="0"/>
              </a:rPr>
              <a:t>comandos</a:t>
            </a:r>
            <a:r>
              <a:rPr lang="en-US" sz="2400" dirty="0" smtClean="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create 'table1', {NAME=&gt;'ALUNO'}, {NAME=&gt;'INSTRUTOR'}</a:t>
            </a:r>
          </a:p>
          <a:p>
            <a:endParaRPr lang="en-US" sz="2000" dirty="0">
              <a:latin typeface="Courier New" panose="02070309020205020404" pitchFamily="49" charset="0"/>
              <a:cs typeface="Courier New" panose="02070309020205020404" pitchFamily="49" charset="0"/>
            </a:endParaRPr>
          </a:p>
          <a:p>
            <a:r>
              <a:rPr lang="pt-BR" sz="2000" dirty="0" err="1">
                <a:latin typeface="Courier New" panose="02070309020205020404" pitchFamily="49" charset="0"/>
                <a:cs typeface="Courier New" panose="02070309020205020404" pitchFamily="49" charset="0"/>
              </a:rPr>
              <a:t>put</a:t>
            </a:r>
            <a:r>
              <a:rPr lang="pt-BR" sz="2000" dirty="0">
                <a:latin typeface="Courier New" panose="02070309020205020404" pitchFamily="49" charset="0"/>
                <a:cs typeface="Courier New" panose="02070309020205020404" pitchFamily="49" charset="0"/>
              </a:rPr>
              <a:t> 'table1', 'aluno-101', '</a:t>
            </a:r>
            <a:r>
              <a:rPr lang="pt-BR" sz="2000" dirty="0" err="1">
                <a:latin typeface="Courier New" panose="02070309020205020404" pitchFamily="49" charset="0"/>
                <a:cs typeface="Courier New" panose="02070309020205020404" pitchFamily="49" charset="0"/>
              </a:rPr>
              <a:t>ALUNO:nome</a:t>
            </a:r>
            <a:r>
              <a:rPr lang="pt-BR" sz="2000" dirty="0">
                <a:latin typeface="Courier New" panose="02070309020205020404" pitchFamily="49" charset="0"/>
                <a:cs typeface="Courier New" panose="02070309020205020404" pitchFamily="49" charset="0"/>
              </a:rPr>
              <a:t>', 'Barack'</a:t>
            </a:r>
          </a:p>
          <a:p>
            <a:r>
              <a:rPr lang="pt-BR" sz="2000" dirty="0" err="1">
                <a:latin typeface="Courier New" panose="02070309020205020404" pitchFamily="49" charset="0"/>
                <a:cs typeface="Courier New" panose="02070309020205020404" pitchFamily="49" charset="0"/>
              </a:rPr>
              <a:t>put</a:t>
            </a:r>
            <a:r>
              <a:rPr lang="pt-BR" sz="2000" dirty="0">
                <a:latin typeface="Courier New" panose="02070309020205020404" pitchFamily="49" charset="0"/>
                <a:cs typeface="Courier New" panose="02070309020205020404" pitchFamily="49" charset="0"/>
              </a:rPr>
              <a:t> 'table1', 'aluno-101', '</a:t>
            </a:r>
            <a:r>
              <a:rPr lang="pt-BR" sz="2000" dirty="0" err="1">
                <a:latin typeface="Courier New" panose="02070309020205020404" pitchFamily="49" charset="0"/>
                <a:cs typeface="Courier New" panose="02070309020205020404" pitchFamily="49" charset="0"/>
              </a:rPr>
              <a:t>ALUNO:sobrenomenome</a:t>
            </a:r>
            <a:r>
              <a:rPr lang="pt-BR" sz="2000" dirty="0">
                <a:latin typeface="Courier New" panose="02070309020205020404" pitchFamily="49" charset="0"/>
                <a:cs typeface="Courier New" panose="02070309020205020404" pitchFamily="49" charset="0"/>
              </a:rPr>
              <a:t>', 'Obama'</a:t>
            </a:r>
          </a:p>
          <a:p>
            <a:r>
              <a:rPr lang="pt-BR" sz="2000" dirty="0" err="1">
                <a:latin typeface="Courier New" panose="02070309020205020404" pitchFamily="49" charset="0"/>
                <a:cs typeface="Courier New" panose="02070309020205020404" pitchFamily="49" charset="0"/>
              </a:rPr>
              <a:t>put</a:t>
            </a:r>
            <a:r>
              <a:rPr lang="pt-BR" sz="2000" dirty="0">
                <a:latin typeface="Courier New" panose="02070309020205020404" pitchFamily="49" charset="0"/>
                <a:cs typeface="Courier New" panose="02070309020205020404" pitchFamily="49" charset="0"/>
              </a:rPr>
              <a:t> 'table1', 'aluno-101', '</a:t>
            </a:r>
            <a:r>
              <a:rPr lang="pt-BR" sz="2000" dirty="0" err="1">
                <a:latin typeface="Courier New" panose="02070309020205020404" pitchFamily="49" charset="0"/>
                <a:cs typeface="Courier New" panose="02070309020205020404" pitchFamily="49" charset="0"/>
              </a:rPr>
              <a:t>ALUNO:idade</a:t>
            </a:r>
            <a:r>
              <a:rPr lang="pt-BR" sz="2000" dirty="0">
                <a:latin typeface="Courier New" panose="02070309020205020404" pitchFamily="49" charset="0"/>
                <a:cs typeface="Courier New" panose="02070309020205020404" pitchFamily="49" charset="0"/>
              </a:rPr>
              <a:t>', '60'</a:t>
            </a:r>
          </a:p>
          <a:p>
            <a:r>
              <a:rPr lang="pt-BR" sz="2000" dirty="0" err="1">
                <a:latin typeface="Courier New" panose="02070309020205020404" pitchFamily="49" charset="0"/>
                <a:cs typeface="Courier New" panose="02070309020205020404" pitchFamily="49" charset="0"/>
              </a:rPr>
              <a:t>put</a:t>
            </a:r>
            <a:r>
              <a:rPr lang="pt-BR" sz="2000" dirty="0">
                <a:latin typeface="Courier New" panose="02070309020205020404" pitchFamily="49" charset="0"/>
                <a:cs typeface="Courier New" panose="02070309020205020404" pitchFamily="49" charset="0"/>
              </a:rPr>
              <a:t> 'table1', 'instru-20', '</a:t>
            </a:r>
            <a:r>
              <a:rPr lang="pt-BR" sz="2000" dirty="0" err="1">
                <a:latin typeface="Courier New" panose="02070309020205020404" pitchFamily="49" charset="0"/>
                <a:cs typeface="Courier New" panose="02070309020205020404" pitchFamily="49" charset="0"/>
              </a:rPr>
              <a:t>INSTRUTOR:disciplina</a:t>
            </a:r>
            <a:r>
              <a:rPr lang="pt-BR" sz="2000" dirty="0">
                <a:latin typeface="Courier New" panose="02070309020205020404" pitchFamily="49" charset="0"/>
                <a:cs typeface="Courier New" panose="02070309020205020404" pitchFamily="49" charset="0"/>
              </a:rPr>
              <a:t>', 'Big Data'</a:t>
            </a:r>
          </a:p>
          <a:p>
            <a:r>
              <a:rPr lang="pt-BR" sz="2000" dirty="0" err="1">
                <a:latin typeface="Courier New" panose="02070309020205020404" pitchFamily="49" charset="0"/>
                <a:cs typeface="Courier New" panose="02070309020205020404" pitchFamily="49" charset="0"/>
              </a:rPr>
              <a:t>put</a:t>
            </a:r>
            <a:r>
              <a:rPr lang="pt-BR" sz="2000" dirty="0">
                <a:latin typeface="Courier New" panose="02070309020205020404" pitchFamily="49" charset="0"/>
                <a:cs typeface="Courier New" panose="02070309020205020404" pitchFamily="49" charset="0"/>
              </a:rPr>
              <a:t> 'table1', 'instru-20', '</a:t>
            </a:r>
            <a:r>
              <a:rPr lang="pt-BR" sz="2000" dirty="0" err="1">
                <a:latin typeface="Courier New" panose="02070309020205020404" pitchFamily="49" charset="0"/>
                <a:cs typeface="Courier New" panose="02070309020205020404" pitchFamily="49" charset="0"/>
              </a:rPr>
              <a:t>INSTRUTOR:Turno</a:t>
            </a:r>
            <a:r>
              <a:rPr lang="pt-BR" sz="2000" dirty="0">
                <a:latin typeface="Courier New" panose="02070309020205020404" pitchFamily="49" charset="0"/>
                <a:cs typeface="Courier New" panose="02070309020205020404" pitchFamily="49" charset="0"/>
              </a:rPr>
              <a:t>', 'Noite'</a:t>
            </a:r>
          </a:p>
          <a:p>
            <a:r>
              <a:rPr lang="pt-BR" sz="2000" dirty="0" err="1">
                <a:latin typeface="Courier New" panose="02070309020205020404" pitchFamily="49" charset="0"/>
                <a:cs typeface="Courier New" panose="02070309020205020404" pitchFamily="49" charset="0"/>
              </a:rPr>
              <a:t>put</a:t>
            </a:r>
            <a:r>
              <a:rPr lang="pt-BR" sz="2000" dirty="0">
                <a:latin typeface="Courier New" panose="02070309020205020404" pitchFamily="49" charset="0"/>
                <a:cs typeface="Courier New" panose="02070309020205020404" pitchFamily="49" charset="0"/>
              </a:rPr>
              <a:t> 'table1', 'instru-21', '</a:t>
            </a:r>
            <a:r>
              <a:rPr lang="pt-BR" sz="2000" dirty="0" err="1">
                <a:latin typeface="Courier New" panose="02070309020205020404" pitchFamily="49" charset="0"/>
                <a:cs typeface="Courier New" panose="02070309020205020404" pitchFamily="49" charset="0"/>
              </a:rPr>
              <a:t>INSTRUTOR:disciplina</a:t>
            </a:r>
            <a:r>
              <a:rPr lang="pt-BR" sz="2000" dirty="0">
                <a:latin typeface="Courier New" panose="02070309020205020404" pitchFamily="49" charset="0"/>
                <a:cs typeface="Courier New" panose="02070309020205020404" pitchFamily="49" charset="0"/>
              </a:rPr>
              <a:t>', 'Bancos </a:t>
            </a:r>
            <a:r>
              <a:rPr lang="pt-BR" sz="2000" dirty="0" err="1">
                <a:latin typeface="Courier New" panose="02070309020205020404" pitchFamily="49" charset="0"/>
                <a:cs typeface="Courier New" panose="02070309020205020404" pitchFamily="49" charset="0"/>
              </a:rPr>
              <a:t>NoSQL</a:t>
            </a:r>
            <a:r>
              <a:rPr lang="pt-BR" sz="2000" dirty="0">
                <a:latin typeface="Courier New" panose="02070309020205020404" pitchFamily="49" charset="0"/>
                <a:cs typeface="Courier New" panose="02070309020205020404" pitchFamily="49" charset="0"/>
              </a:rPr>
              <a:t>'</a:t>
            </a:r>
          </a:p>
          <a:p>
            <a:r>
              <a:rPr lang="pt-BR" sz="2000" dirty="0" err="1">
                <a:latin typeface="Courier New" panose="02070309020205020404" pitchFamily="49" charset="0"/>
                <a:cs typeface="Courier New" panose="02070309020205020404" pitchFamily="49" charset="0"/>
              </a:rPr>
              <a:t>put</a:t>
            </a:r>
            <a:r>
              <a:rPr lang="pt-BR" sz="2000" dirty="0">
                <a:latin typeface="Courier New" panose="02070309020205020404" pitchFamily="49" charset="0"/>
                <a:cs typeface="Courier New" panose="02070309020205020404" pitchFamily="49" charset="0"/>
              </a:rPr>
              <a:t> 'table1', 'instru-21', '</a:t>
            </a:r>
            <a:r>
              <a:rPr lang="pt-BR" sz="2000" dirty="0" err="1">
                <a:latin typeface="Courier New" panose="02070309020205020404" pitchFamily="49" charset="0"/>
                <a:cs typeface="Courier New" panose="02070309020205020404" pitchFamily="49" charset="0"/>
              </a:rPr>
              <a:t>INSTRUTOR:Turno</a:t>
            </a:r>
            <a:r>
              <a:rPr lang="pt-BR" sz="2000" dirty="0">
                <a:latin typeface="Courier New" panose="02070309020205020404" pitchFamily="49" charset="0"/>
                <a:cs typeface="Courier New" panose="02070309020205020404" pitchFamily="49" charset="0"/>
              </a:rPr>
              <a:t>', 'Noite‘</a:t>
            </a:r>
          </a:p>
          <a:p>
            <a:endParaRPr lang="pt-BR"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get 'table1', 'aluno-101'</a:t>
            </a:r>
          </a:p>
          <a:p>
            <a:r>
              <a:rPr lang="en-US" sz="2000" dirty="0">
                <a:latin typeface="Courier New" panose="02070309020205020404" pitchFamily="49" charset="0"/>
                <a:cs typeface="Courier New" panose="02070309020205020404" pitchFamily="49" charset="0"/>
              </a:rPr>
              <a:t>get 'table1', </a:t>
            </a:r>
            <a:r>
              <a:rPr lang="en-US" sz="2000" dirty="0" smtClean="0">
                <a:latin typeface="Courier New" panose="02070309020205020404" pitchFamily="49" charset="0"/>
                <a:cs typeface="Courier New" panose="02070309020205020404" pitchFamily="49" charset="0"/>
              </a:rPr>
              <a:t>'instru-21' </a:t>
            </a:r>
            <a:endParaRPr lang="en-US" sz="2000" dirty="0">
              <a:latin typeface="Courier New" panose="02070309020205020404" pitchFamily="49" charset="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a:p>
            <a:r>
              <a:rPr lang="pt-BR" sz="2000" dirty="0" err="1">
                <a:latin typeface="Courier New" panose="02070309020205020404" pitchFamily="49" charset="0"/>
                <a:cs typeface="Courier New" panose="02070309020205020404" pitchFamily="49" charset="0"/>
              </a:rPr>
              <a:t>scan</a:t>
            </a:r>
            <a:r>
              <a:rPr lang="pt-BR" sz="2000" dirty="0">
                <a:latin typeface="Courier New" panose="02070309020205020404" pitchFamily="49" charset="0"/>
                <a:cs typeface="Courier New" panose="02070309020205020404" pitchFamily="49" charset="0"/>
              </a:rPr>
              <a:t> 'ns1:t1', {COLUMNS =&gt; ['c1', 'c2'], LIMIT =&gt; 10, STARTROW </a:t>
            </a:r>
            <a:r>
              <a:rPr lang="pt-BR" sz="2400" dirty="0">
                <a:latin typeface="Courier New" panose="02070309020205020404" pitchFamily="49" charset="0"/>
                <a:cs typeface="Courier New" panose="02070309020205020404" pitchFamily="49" charset="0"/>
              </a:rPr>
              <a:t>=&gt; '</a:t>
            </a:r>
            <a:r>
              <a:rPr lang="pt-BR" sz="2400" dirty="0" err="1">
                <a:latin typeface="Courier New" panose="02070309020205020404" pitchFamily="49" charset="0"/>
                <a:cs typeface="Courier New" panose="02070309020205020404" pitchFamily="49" charset="0"/>
              </a:rPr>
              <a:t>xyz</a:t>
            </a:r>
            <a:r>
              <a:rPr lang="pt-BR" sz="2400" dirty="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endParaRPr lang="pt-BR" sz="2400" dirty="0" smtClean="0">
              <a:latin typeface="Courier New" panose="02070309020205020404" pitchFamily="49" charset="0"/>
              <a:cs typeface="Courier New" panose="02070309020205020404" pitchFamily="49" charset="0"/>
            </a:endParaRPr>
          </a:p>
        </p:txBody>
      </p:sp>
      <p:sp>
        <p:nvSpPr>
          <p:cNvPr id="2" name="Retângulo Arredondado 1"/>
          <p:cNvSpPr/>
          <p:nvPr/>
        </p:nvSpPr>
        <p:spPr>
          <a:xfrm>
            <a:off x="323851" y="2457450"/>
            <a:ext cx="8267700" cy="522261"/>
          </a:xfrm>
          <a:prstGeom prst="round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Arredondado 6"/>
          <p:cNvSpPr/>
          <p:nvPr/>
        </p:nvSpPr>
        <p:spPr>
          <a:xfrm>
            <a:off x="323850" y="3151161"/>
            <a:ext cx="10096500" cy="2278089"/>
          </a:xfrm>
          <a:prstGeom prst="round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Arredondado 9"/>
          <p:cNvSpPr/>
          <p:nvPr/>
        </p:nvSpPr>
        <p:spPr>
          <a:xfrm>
            <a:off x="323850" y="5600700"/>
            <a:ext cx="4038600" cy="647700"/>
          </a:xfrm>
          <a:prstGeom prst="round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Arredondado 10"/>
          <p:cNvSpPr/>
          <p:nvPr/>
        </p:nvSpPr>
        <p:spPr>
          <a:xfrm>
            <a:off x="323850" y="6483490"/>
            <a:ext cx="11449050" cy="526909"/>
          </a:xfrm>
          <a:prstGeom prst="round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115546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smtClean="0"/>
              <a:t>O Apache </a:t>
            </a:r>
            <a:r>
              <a:rPr lang="pt-BR" dirty="0" err="1" smtClean="0"/>
              <a:t>Spark</a:t>
            </a:r>
            <a:r>
              <a:rPr lang="pt-BR" dirty="0" smtClean="0"/>
              <a:t> é uma ferramenta Big Data que tem o objetivo de processar grandes conjuntos de dados de forma paralela e distribuída. </a:t>
            </a:r>
          </a:p>
          <a:p>
            <a:endParaRPr lang="pt-BR" dirty="0" smtClean="0"/>
          </a:p>
          <a:p>
            <a:r>
              <a:rPr lang="pt-BR" dirty="0" smtClean="0"/>
              <a:t>Ela estende o modelo de programação </a:t>
            </a:r>
            <a:r>
              <a:rPr lang="pt-BR" dirty="0" err="1" smtClean="0"/>
              <a:t>MapReduce</a:t>
            </a:r>
            <a:r>
              <a:rPr lang="pt-BR" dirty="0" smtClean="0"/>
              <a:t> popularizado pelo Apache Hadoop, facilitando bastante o desenvolvimento de aplicações de processamento de grandes volumes de dados. </a:t>
            </a:r>
          </a:p>
          <a:p>
            <a:endParaRPr lang="pt-BR" dirty="0" smtClean="0"/>
          </a:p>
          <a:p>
            <a:r>
              <a:rPr lang="pt-BR" dirty="0" smtClean="0"/>
              <a:t>Além do modelo de programação estendido, o </a:t>
            </a:r>
            <a:r>
              <a:rPr lang="pt-BR" dirty="0" err="1" smtClean="0"/>
              <a:t>Spark</a:t>
            </a:r>
            <a:r>
              <a:rPr lang="pt-BR" dirty="0" smtClean="0"/>
              <a:t> também apresenta uma performance muito superior ao Hadoop, chegando em alguns casos a apresentar uma performance quase 100x maior. </a:t>
            </a:r>
          </a:p>
          <a:p>
            <a:endParaRPr lang="pt-BR" dirty="0"/>
          </a:p>
        </p:txBody>
      </p:sp>
      <p:sp>
        <p:nvSpPr>
          <p:cNvPr id="3" name="Título 2"/>
          <p:cNvSpPr>
            <a:spLocks noGrp="1"/>
          </p:cNvSpPr>
          <p:nvPr>
            <p:ph type="title"/>
          </p:nvPr>
        </p:nvSpPr>
        <p:spPr/>
        <p:txBody>
          <a:bodyPr/>
          <a:lstStyle/>
          <a:p>
            <a:r>
              <a:rPr lang="pt-BR" dirty="0" err="1" smtClean="0"/>
              <a:t>Spark</a:t>
            </a:r>
            <a:r>
              <a:rPr lang="pt-BR" dirty="0" smtClean="0"/>
              <a:t> </a:t>
            </a:r>
            <a:br>
              <a:rPr lang="pt-BR" dirty="0" smtClean="0"/>
            </a:b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sp>
        <p:nvSpPr>
          <p:cNvPr id="6" name="Espaço Reservado para Imagem 5"/>
          <p:cNvSpPr>
            <a:spLocks noGrp="1"/>
          </p:cNvSpPr>
          <p:nvPr>
            <p:ph type="pic" sz="quarter" idx="14"/>
          </p:nvPr>
        </p:nvSpPr>
        <p:spPr/>
      </p:sp>
      <p:pic>
        <p:nvPicPr>
          <p:cNvPr id="2050" name="Picture 2" descr="Resultado de imagem para spa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7108" y="2407240"/>
            <a:ext cx="5352204" cy="2846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1343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err="1" smtClean="0"/>
              <a:t>Spark</a:t>
            </a:r>
            <a:r>
              <a:rPr lang="pt-BR" dirty="0" smtClean="0"/>
              <a:t> </a:t>
            </a:r>
            <a:br>
              <a:rPr lang="pt-BR" dirty="0" smtClean="0"/>
            </a:br>
            <a:r>
              <a:rPr lang="pt-BR" sz="2200" dirty="0" smtClean="0"/>
              <a:t>SQL</a:t>
            </a:r>
            <a:r>
              <a:rPr lang="pt-BR" dirty="0" smtClean="0"/>
              <a:t/>
            </a:r>
            <a:br>
              <a:rPr lang="pt-BR" dirty="0" smtClean="0"/>
            </a:br>
            <a:r>
              <a:rPr lang="pt-BR" dirty="0" smtClean="0"/>
              <a:t> </a:t>
            </a:r>
            <a:br>
              <a:rPr lang="pt-BR" dirty="0" smtClean="0"/>
            </a:b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dirty="0" smtClean="0"/>
              <a:t>Private and confidential     Big Data, Hadoop e outros </a:t>
            </a:r>
            <a:r>
              <a:rPr lang="en-GB" dirty="0" err="1" smtClean="0"/>
              <a:t>Bichos</a:t>
            </a:r>
            <a:r>
              <a:rPr lang="en-GB" dirty="0" smtClean="0"/>
              <a:t> </a:t>
            </a:r>
            <a:endParaRPr lang="en-GB" dirty="0"/>
          </a:p>
        </p:txBody>
      </p:sp>
      <p:sp>
        <p:nvSpPr>
          <p:cNvPr id="6" name="CaixaDeTexto 5"/>
          <p:cNvSpPr txBox="1"/>
          <p:nvPr/>
        </p:nvSpPr>
        <p:spPr>
          <a:xfrm>
            <a:off x="467999" y="1867494"/>
            <a:ext cx="11669551" cy="5663089"/>
          </a:xfrm>
          <a:prstGeom prst="rect">
            <a:avLst/>
          </a:prstGeom>
          <a:noFill/>
        </p:spPr>
        <p:txBody>
          <a:bodyPr wrap="square" lIns="0" tIns="0" rIns="0" bIns="0" numCol="1" spcCol="151200" rtlCol="0">
            <a:spAutoFit/>
          </a:bodyPr>
          <a:lstStyle/>
          <a:p>
            <a:r>
              <a:rPr lang="en-US" sz="2400" dirty="0" err="1" smtClean="0">
                <a:cs typeface="Courier New" panose="02070309020205020404" pitchFamily="49" charset="0"/>
              </a:rPr>
              <a:t>Exemplo</a:t>
            </a:r>
            <a:r>
              <a:rPr lang="en-US" sz="2400" dirty="0" smtClean="0">
                <a:cs typeface="Courier New" panose="02070309020205020404" pitchFamily="49" charset="0"/>
              </a:rPr>
              <a:t> de </a:t>
            </a:r>
            <a:r>
              <a:rPr lang="en-US" sz="2400" dirty="0" err="1" smtClean="0">
                <a:cs typeface="Courier New" panose="02070309020205020404" pitchFamily="49" charset="0"/>
              </a:rPr>
              <a:t>comandos</a:t>
            </a:r>
            <a:r>
              <a:rPr lang="en-US" sz="2400" dirty="0" smtClean="0">
                <a:cs typeface="Courier New" panose="02070309020205020404" pitchFamily="49" charset="0"/>
              </a:rPr>
              <a:t>:</a:t>
            </a:r>
          </a:p>
          <a:p>
            <a:endParaRPr lang="en-US" sz="2400" dirty="0" smtClean="0">
              <a:cs typeface="Courier New" panose="02070309020205020404" pitchFamily="49" charset="0"/>
            </a:endParaRPr>
          </a:p>
          <a:p>
            <a:endParaRPr lang="en-US" sz="2400"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df.createOrReplaceTempView</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people</a:t>
            </a:r>
            <a:r>
              <a:rPr lang="pt-BR" dirty="0">
                <a:latin typeface="Courier New" panose="02070309020205020404" pitchFamily="49" charset="0"/>
                <a:cs typeface="Courier New" panose="02070309020205020404" pitchFamily="49" charset="0"/>
              </a:rPr>
              <a:t>")</a:t>
            </a:r>
            <a:br>
              <a:rPr lang="pt-BR" dirty="0">
                <a:latin typeface="Courier New" panose="02070309020205020404" pitchFamily="49" charset="0"/>
                <a:cs typeface="Courier New" panose="02070309020205020404" pitchFamily="49" charset="0"/>
              </a:rPr>
            </a:br>
            <a:r>
              <a:rPr lang="pt-BR" dirty="0">
                <a:latin typeface="Courier New" panose="02070309020205020404" pitchFamily="49" charset="0"/>
                <a:cs typeface="Courier New" panose="02070309020205020404" pitchFamily="49" charset="0"/>
              </a:rPr>
              <a:t/>
            </a:r>
            <a:br>
              <a:rPr lang="pt-BR" dirty="0">
                <a:latin typeface="Courier New" panose="02070309020205020404" pitchFamily="49" charset="0"/>
                <a:cs typeface="Courier New" panose="02070309020205020404" pitchFamily="49" charset="0"/>
              </a:rPr>
            </a:br>
            <a:r>
              <a:rPr lang="pt-BR" dirty="0" err="1">
                <a:latin typeface="Courier New" panose="02070309020205020404" pitchFamily="49" charset="0"/>
                <a:cs typeface="Courier New" panose="02070309020205020404" pitchFamily="49" charset="0"/>
              </a:rPr>
              <a:t>sqlDF</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spark.sql</a:t>
            </a:r>
            <a:r>
              <a:rPr lang="pt-BR" dirty="0">
                <a:latin typeface="Courier New" panose="02070309020205020404" pitchFamily="49" charset="0"/>
                <a:cs typeface="Courier New" panose="02070309020205020404" pitchFamily="49" charset="0"/>
              </a:rPr>
              <a:t>("SELECT * FROM </a:t>
            </a:r>
            <a:r>
              <a:rPr lang="pt-BR" dirty="0" err="1">
                <a:latin typeface="Courier New" panose="02070309020205020404" pitchFamily="49" charset="0"/>
                <a:cs typeface="Courier New" panose="02070309020205020404" pitchFamily="49" charset="0"/>
              </a:rPr>
              <a:t>people</a:t>
            </a:r>
            <a:r>
              <a:rPr lang="pt-BR" dirty="0">
                <a:latin typeface="Courier New" panose="02070309020205020404" pitchFamily="49" charset="0"/>
                <a:cs typeface="Courier New" panose="02070309020205020404" pitchFamily="49" charset="0"/>
              </a:rPr>
              <a:t>")</a:t>
            </a:r>
            <a:br>
              <a:rPr lang="pt-BR" dirty="0">
                <a:latin typeface="Courier New" panose="02070309020205020404" pitchFamily="49" charset="0"/>
                <a:cs typeface="Courier New" panose="02070309020205020404" pitchFamily="49" charset="0"/>
              </a:rPr>
            </a:br>
            <a:r>
              <a:rPr lang="pt-BR" dirty="0" err="1">
                <a:latin typeface="Courier New" panose="02070309020205020404" pitchFamily="49" charset="0"/>
                <a:cs typeface="Courier New" panose="02070309020205020404" pitchFamily="49" charset="0"/>
              </a:rPr>
              <a:t>sqlDF.show</a:t>
            </a:r>
            <a:r>
              <a:rPr lang="pt-BR" dirty="0">
                <a:latin typeface="Courier New" panose="02070309020205020404" pitchFamily="49" charset="0"/>
                <a:cs typeface="Courier New" panose="02070309020205020404" pitchFamily="49" charset="0"/>
              </a:rPr>
              <a:t>() </a:t>
            </a:r>
            <a:endParaRPr lang="pt-BR" dirty="0" smtClean="0">
              <a:latin typeface="Courier New" panose="02070309020205020404" pitchFamily="49" charset="0"/>
              <a:cs typeface="Courier New" panose="02070309020205020404" pitchFamily="49" charset="0"/>
            </a:endParaRP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llist</a:t>
            </a:r>
            <a:r>
              <a:rPr lang="pt-BR" dirty="0">
                <a:latin typeface="Courier New" panose="02070309020205020404" pitchFamily="49" charset="0"/>
                <a:cs typeface="Courier New" panose="02070309020205020404" pitchFamily="49" charset="0"/>
              </a:rPr>
              <a:t> = [('bob', '2015-01-13', 4), ('</a:t>
            </a:r>
            <a:r>
              <a:rPr lang="pt-BR" dirty="0" err="1">
                <a:latin typeface="Courier New" panose="02070309020205020404" pitchFamily="49" charset="0"/>
                <a:cs typeface="Courier New" panose="02070309020205020404" pitchFamily="49" charset="0"/>
              </a:rPr>
              <a:t>alice</a:t>
            </a:r>
            <a:r>
              <a:rPr lang="pt-BR" dirty="0">
                <a:latin typeface="Courier New" panose="02070309020205020404" pitchFamily="49" charset="0"/>
                <a:cs typeface="Courier New" panose="02070309020205020404" pitchFamily="49" charset="0"/>
              </a:rPr>
              <a:t>', '2015-04-23',10)] </a:t>
            </a:r>
            <a:br>
              <a:rPr lang="pt-BR" dirty="0">
                <a:latin typeface="Courier New" panose="02070309020205020404" pitchFamily="49" charset="0"/>
                <a:cs typeface="Courier New" panose="02070309020205020404" pitchFamily="49" charset="0"/>
              </a:rPr>
            </a:br>
            <a:r>
              <a:rPr lang="pt-BR" dirty="0" err="1">
                <a:latin typeface="Courier New" panose="02070309020205020404" pitchFamily="49" charset="0"/>
                <a:cs typeface="Courier New" panose="02070309020205020404" pitchFamily="49" charset="0"/>
              </a:rPr>
              <a:t>left</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sqlContext.createDataFrame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llist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name</a:t>
            </a:r>
            <a:r>
              <a:rPr lang="pt-BR" dirty="0">
                <a:latin typeface="Courier New" panose="02070309020205020404" pitchFamily="49" charset="0"/>
                <a:cs typeface="Courier New" panose="02070309020205020404" pitchFamily="49" charset="0"/>
              </a:rPr>
              <a:t>','date','</a:t>
            </a:r>
            <a:r>
              <a:rPr lang="pt-BR" dirty="0" err="1">
                <a:latin typeface="Courier New" panose="02070309020205020404" pitchFamily="49" charset="0"/>
                <a:cs typeface="Courier New" panose="02070309020205020404" pitchFamily="49" charset="0"/>
              </a:rPr>
              <a:t>duration</a:t>
            </a:r>
            <a:r>
              <a:rPr lang="pt-BR" dirty="0">
                <a:latin typeface="Courier New" panose="02070309020205020404" pitchFamily="49" charset="0"/>
                <a:cs typeface="Courier New" panose="02070309020205020404" pitchFamily="49" charset="0"/>
              </a:rPr>
              <a:t>']) </a:t>
            </a:r>
            <a:br>
              <a:rPr lang="pt-BR" dirty="0">
                <a:latin typeface="Courier New" panose="02070309020205020404" pitchFamily="49" charset="0"/>
                <a:cs typeface="Courier New" panose="02070309020205020404" pitchFamily="49" charset="0"/>
              </a:rPr>
            </a:br>
            <a:r>
              <a:rPr lang="pt-BR" dirty="0" err="1">
                <a:latin typeface="Courier New" panose="02070309020205020404" pitchFamily="49" charset="0"/>
                <a:cs typeface="Courier New" panose="02070309020205020404" pitchFamily="49" charset="0"/>
              </a:rPr>
              <a:t>right</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sqlContext.createDataFrame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alice</a:t>
            </a:r>
            <a:r>
              <a:rPr lang="pt-BR" dirty="0">
                <a:latin typeface="Courier New" panose="02070309020205020404" pitchFamily="49" charset="0"/>
                <a:cs typeface="Courier New" panose="02070309020205020404" pitchFamily="49" charset="0"/>
              </a:rPr>
              <a:t>', 100),('bob', 23)],['</a:t>
            </a:r>
            <a:r>
              <a:rPr lang="pt-BR" dirty="0" err="1">
                <a:latin typeface="Courier New" panose="02070309020205020404" pitchFamily="49" charset="0"/>
                <a:cs typeface="Courier New" panose="02070309020205020404" pitchFamily="49" charset="0"/>
              </a:rPr>
              <a:t>name</a:t>
            </a:r>
            <a:r>
              <a:rPr lang="pt-BR" dirty="0">
                <a:latin typeface="Courier New" panose="02070309020205020404" pitchFamily="49" charset="0"/>
                <a:cs typeface="Courier New" panose="02070309020205020404" pitchFamily="49" charset="0"/>
              </a:rPr>
              <a:t>','upload'])</a:t>
            </a:r>
            <a:br>
              <a:rPr lang="pt-BR" dirty="0">
                <a:latin typeface="Courier New" panose="02070309020205020404" pitchFamily="49" charset="0"/>
                <a:cs typeface="Courier New" panose="02070309020205020404" pitchFamily="49" charset="0"/>
              </a:rPr>
            </a:br>
            <a:r>
              <a:rPr lang="pt-BR" dirty="0">
                <a:latin typeface="Courier New" panose="02070309020205020404" pitchFamily="49" charset="0"/>
                <a:cs typeface="Courier New" panose="02070309020205020404" pitchFamily="49" charset="0"/>
              </a:rPr>
              <a:t/>
            </a:r>
            <a:br>
              <a:rPr lang="pt-BR" dirty="0">
                <a:latin typeface="Courier New" panose="02070309020205020404" pitchFamily="49" charset="0"/>
                <a:cs typeface="Courier New" panose="02070309020205020404" pitchFamily="49" charset="0"/>
              </a:rPr>
            </a:br>
            <a:r>
              <a:rPr lang="pt-BR" dirty="0" err="1">
                <a:latin typeface="Courier New" panose="02070309020205020404" pitchFamily="49" charset="0"/>
                <a:cs typeface="Courier New" panose="02070309020205020404" pitchFamily="49" charset="0"/>
              </a:rPr>
              <a:t>df</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left.join</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right</a:t>
            </a:r>
            <a:r>
              <a:rPr lang="pt-BR" dirty="0">
                <a:latin typeface="Courier New" panose="02070309020205020404" pitchFamily="49" charset="0"/>
                <a:cs typeface="Courier New" panose="02070309020205020404" pitchFamily="49" charset="0"/>
              </a:rPr>
              <a:t>, left.name == right.name) </a:t>
            </a:r>
            <a:br>
              <a:rPr lang="pt-BR" dirty="0">
                <a:latin typeface="Courier New" panose="02070309020205020404" pitchFamily="49" charset="0"/>
                <a:cs typeface="Courier New" panose="02070309020205020404" pitchFamily="49" charset="0"/>
              </a:rPr>
            </a:br>
            <a:r>
              <a:rPr lang="pt-BR" dirty="0">
                <a:latin typeface="Courier New" panose="02070309020205020404" pitchFamily="49" charset="0"/>
                <a:cs typeface="Courier New" panose="02070309020205020404" pitchFamily="49" charset="0"/>
              </a:rPr>
              <a:t/>
            </a:r>
            <a:br>
              <a:rPr lang="pt-BR" dirty="0">
                <a:latin typeface="Courier New" panose="02070309020205020404" pitchFamily="49" charset="0"/>
                <a:cs typeface="Courier New" panose="02070309020205020404" pitchFamily="49" charset="0"/>
              </a:rPr>
            </a:br>
            <a:r>
              <a:rPr lang="pt-BR" dirty="0">
                <a:latin typeface="Courier New" panose="02070309020205020404" pitchFamily="49" charset="0"/>
                <a:cs typeface="Courier New" panose="02070309020205020404" pitchFamily="49" charset="0"/>
              </a:rPr>
              <a:t>display(</a:t>
            </a:r>
            <a:r>
              <a:rPr lang="pt-BR" dirty="0" err="1">
                <a:latin typeface="Courier New" panose="02070309020205020404" pitchFamily="49" charset="0"/>
                <a:cs typeface="Courier New" panose="02070309020205020404" pitchFamily="49" charset="0"/>
              </a:rPr>
              <a:t>df</a:t>
            </a:r>
            <a:r>
              <a:rPr lang="pt-BR" dirty="0">
                <a:latin typeface="Courier New" panose="02070309020205020404" pitchFamily="49" charset="0"/>
                <a:cs typeface="Courier New" panose="02070309020205020404" pitchFamily="49" charset="0"/>
              </a:rPr>
              <a:t>) </a:t>
            </a:r>
            <a:br>
              <a:rPr lang="pt-BR" dirty="0">
                <a:latin typeface="Courier New" panose="02070309020205020404" pitchFamily="49" charset="0"/>
                <a:cs typeface="Courier New" panose="02070309020205020404" pitchFamily="49" charset="0"/>
              </a:rPr>
            </a:br>
            <a:r>
              <a:rPr lang="pt-BR" b="1" dirty="0">
                <a:latin typeface="Courier New" panose="02070309020205020404" pitchFamily="49" charset="0"/>
                <a:cs typeface="Courier New" panose="02070309020205020404" pitchFamily="49" charset="0"/>
              </a:rPr>
              <a:t>                                       </a:t>
            </a:r>
            <a:br>
              <a:rPr lang="pt-BR" b="1" dirty="0">
                <a:latin typeface="Courier New" panose="02070309020205020404" pitchFamily="49" charset="0"/>
                <a:cs typeface="Courier New" panose="02070309020205020404" pitchFamily="49" charset="0"/>
              </a:rPr>
            </a:br>
            <a:r>
              <a:rPr lang="pt-BR" dirty="0" err="1">
                <a:latin typeface="Courier New" panose="02070309020205020404" pitchFamily="49" charset="0"/>
                <a:cs typeface="Courier New" panose="02070309020205020404" pitchFamily="49" charset="0"/>
              </a:rPr>
              <a:t>alice</a:t>
            </a:r>
            <a:r>
              <a:rPr lang="pt-BR" dirty="0">
                <a:latin typeface="Courier New" panose="02070309020205020404" pitchFamily="49" charset="0"/>
                <a:cs typeface="Courier New" panose="02070309020205020404" pitchFamily="49" charset="0"/>
              </a:rPr>
              <a:t>   2015-04-23      10      </a:t>
            </a:r>
            <a:r>
              <a:rPr lang="pt-BR" dirty="0" err="1">
                <a:latin typeface="Courier New" panose="02070309020205020404" pitchFamily="49" charset="0"/>
                <a:cs typeface="Courier New" panose="02070309020205020404" pitchFamily="49" charset="0"/>
              </a:rPr>
              <a:t>alice</a:t>
            </a:r>
            <a:r>
              <a:rPr lang="pt-BR" dirty="0">
                <a:latin typeface="Courier New" panose="02070309020205020404" pitchFamily="49" charset="0"/>
                <a:cs typeface="Courier New" panose="02070309020205020404" pitchFamily="49" charset="0"/>
              </a:rPr>
              <a:t>   100    </a:t>
            </a:r>
            <a:br>
              <a:rPr lang="pt-BR" dirty="0">
                <a:latin typeface="Courier New" panose="02070309020205020404" pitchFamily="49" charset="0"/>
                <a:cs typeface="Courier New" panose="02070309020205020404" pitchFamily="49" charset="0"/>
              </a:rPr>
            </a:br>
            <a:r>
              <a:rPr lang="pt-BR" dirty="0">
                <a:latin typeface="Courier New" panose="02070309020205020404" pitchFamily="49" charset="0"/>
                <a:cs typeface="Courier New" panose="02070309020205020404" pitchFamily="49" charset="0"/>
              </a:rPr>
              <a:t>bob     2015-01-13      4       bob     23</a:t>
            </a:r>
            <a:r>
              <a:rPr lang="pt-BR" sz="2000" dirty="0">
                <a:latin typeface="Courier New" panose="02070309020205020404" pitchFamily="49" charset="0"/>
                <a:cs typeface="Courier New" panose="02070309020205020404" pitchFamily="49" charset="0"/>
              </a:rPr>
              <a:t>  </a:t>
            </a:r>
            <a:endParaRPr lang="en-US" sz="2400" dirty="0">
              <a:latin typeface="Courier New" panose="02070309020205020404" pitchFamily="49" charset="0"/>
              <a:cs typeface="Courier New" panose="02070309020205020404" pitchFamily="49" charset="0"/>
            </a:endParaRPr>
          </a:p>
          <a:p>
            <a:endParaRPr lang="pt-BR" sz="2400" dirty="0" smtClean="0">
              <a:latin typeface="Courier New" panose="02070309020205020404" pitchFamily="49" charset="0"/>
              <a:cs typeface="Courier New" panose="02070309020205020404" pitchFamily="49" charset="0"/>
            </a:endParaRPr>
          </a:p>
        </p:txBody>
      </p:sp>
      <p:sp>
        <p:nvSpPr>
          <p:cNvPr id="12" name="Retângulo Arredondado 11"/>
          <p:cNvSpPr/>
          <p:nvPr/>
        </p:nvSpPr>
        <p:spPr>
          <a:xfrm>
            <a:off x="209551" y="5905500"/>
            <a:ext cx="6229349" cy="1238250"/>
          </a:xfrm>
          <a:prstGeom prst="round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Arredondado 12"/>
          <p:cNvSpPr/>
          <p:nvPr/>
        </p:nvSpPr>
        <p:spPr>
          <a:xfrm>
            <a:off x="209551" y="2931724"/>
            <a:ext cx="6229349" cy="279341"/>
          </a:xfrm>
          <a:prstGeom prst="round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Arredondado 13"/>
          <p:cNvSpPr/>
          <p:nvPr/>
        </p:nvSpPr>
        <p:spPr>
          <a:xfrm>
            <a:off x="209550" y="3446651"/>
            <a:ext cx="6229349" cy="686622"/>
          </a:xfrm>
          <a:prstGeom prst="round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Arredondado 14"/>
          <p:cNvSpPr/>
          <p:nvPr/>
        </p:nvSpPr>
        <p:spPr>
          <a:xfrm>
            <a:off x="209550" y="4301938"/>
            <a:ext cx="11487150" cy="1451162"/>
          </a:xfrm>
          <a:prstGeom prst="round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867836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err="1"/>
              <a:t>Equipe</a:t>
            </a:r>
            <a:r>
              <a:rPr lang="en-US" dirty="0"/>
              <a:t> Big </a:t>
            </a:r>
            <a:r>
              <a:rPr lang="en-US" dirty="0" smtClean="0"/>
              <a:t>Data </a:t>
            </a:r>
            <a:r>
              <a:rPr lang="en-US" b="1" dirty="0" smtClean="0">
                <a:effectLst>
                  <a:outerShdw blurRad="38100" dist="38100" dir="2700000" algn="tl">
                    <a:srgbClr val="000000">
                      <a:alpha val="43137"/>
                    </a:srgbClr>
                  </a:outerShdw>
                </a:effectLst>
              </a:rPr>
              <a:t/>
            </a:r>
            <a:br>
              <a:rPr lang="en-US" b="1" dirty="0" smtClean="0">
                <a:effectLst>
                  <a:outerShdw blurRad="38100" dist="38100" dir="2700000" algn="tl">
                    <a:srgbClr val="000000">
                      <a:alpha val="43137"/>
                    </a:srgbClr>
                  </a:outerShdw>
                </a:effectLst>
              </a:rPr>
            </a:br>
            <a:r>
              <a:rPr lang="en-US" sz="2200" dirty="0" err="1"/>
              <a:t>Serasa</a:t>
            </a:r>
            <a:r>
              <a:rPr lang="en-US" sz="2200" dirty="0"/>
              <a:t> Experian</a:t>
            </a:r>
            <a:endParaRPr lang="pt-BR" sz="2200" dirty="0"/>
          </a:p>
        </p:txBody>
      </p:sp>
      <p:sp>
        <p:nvSpPr>
          <p:cNvPr id="4" name="Espaço Reservado para Data 3"/>
          <p:cNvSpPr>
            <a:spLocks noGrp="1"/>
          </p:cNvSpPr>
          <p:nvPr>
            <p:ph type="dt" sz="half" idx="10"/>
          </p:nvPr>
        </p:nvSpPr>
        <p:spPr/>
        <p:txBody>
          <a:bodyPr/>
          <a:lstStyle/>
          <a:p>
            <a:fld id="{36CE8E06-3564-4B0A-AA7C-BAACC7721929}"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pic>
        <p:nvPicPr>
          <p:cNvPr id="6" name="Picture 4" descr="Resultado de imagem para Fernando forenz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608" y="2429713"/>
            <a:ext cx="2709730" cy="27097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10" name="CaixaDeTexto 9"/>
          <p:cNvSpPr txBox="1"/>
          <p:nvPr/>
        </p:nvSpPr>
        <p:spPr>
          <a:xfrm rot="21240000">
            <a:off x="1207546" y="5240419"/>
            <a:ext cx="1897955" cy="276999"/>
          </a:xfrm>
          <a:prstGeom prst="rect">
            <a:avLst/>
          </a:prstGeom>
          <a:noFill/>
        </p:spPr>
        <p:txBody>
          <a:bodyPr wrap="none" lIns="0" tIns="0" rIns="0" bIns="0" numCol="1" spcCol="151200" rtlCol="0">
            <a:spAutoFit/>
          </a:bodyPr>
          <a:lstStyle/>
          <a:p>
            <a:r>
              <a:rPr lang="pt-BR" dirty="0" smtClean="0"/>
              <a:t>Fernando Forenza</a:t>
            </a:r>
          </a:p>
        </p:txBody>
      </p:sp>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8992" y="2039797"/>
            <a:ext cx="2709730" cy="27097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1" name="CaixaDeTexto 10"/>
          <p:cNvSpPr txBox="1"/>
          <p:nvPr/>
        </p:nvSpPr>
        <p:spPr>
          <a:xfrm rot="21240000">
            <a:off x="6408853" y="4850503"/>
            <a:ext cx="2192908" cy="276999"/>
          </a:xfrm>
          <a:prstGeom prst="rect">
            <a:avLst/>
          </a:prstGeom>
          <a:noFill/>
        </p:spPr>
        <p:txBody>
          <a:bodyPr wrap="none" lIns="0" tIns="0" rIns="0" bIns="0" numCol="1" spcCol="151200" rtlCol="0">
            <a:spAutoFit/>
          </a:bodyPr>
          <a:lstStyle/>
          <a:p>
            <a:r>
              <a:rPr lang="pt-BR" dirty="0" smtClean="0"/>
              <a:t>Gabriel Mascarenhas</a:t>
            </a:r>
          </a:p>
        </p:txBody>
      </p:sp>
      <p:pic>
        <p:nvPicPr>
          <p:cNvPr id="8" name="Imagem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2379" y="5318550"/>
            <a:ext cx="2763313" cy="207032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CaixaDeTexto 11"/>
          <p:cNvSpPr txBox="1"/>
          <p:nvPr/>
        </p:nvSpPr>
        <p:spPr>
          <a:xfrm rot="21240000">
            <a:off x="4189472" y="7542875"/>
            <a:ext cx="1615827" cy="276999"/>
          </a:xfrm>
          <a:prstGeom prst="rect">
            <a:avLst/>
          </a:prstGeom>
          <a:noFill/>
        </p:spPr>
        <p:txBody>
          <a:bodyPr wrap="none" lIns="0" tIns="0" rIns="0" bIns="0" numCol="1" spcCol="151200" rtlCol="0">
            <a:spAutoFit/>
          </a:bodyPr>
          <a:lstStyle/>
          <a:p>
            <a:r>
              <a:rPr lang="pt-BR" dirty="0" smtClean="0"/>
              <a:t>Mônica Ferreira</a:t>
            </a:r>
          </a:p>
        </p:txBody>
      </p:sp>
      <p:pic>
        <p:nvPicPr>
          <p:cNvPr id="7" name="Imagem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6350" y="4850503"/>
            <a:ext cx="2709730" cy="270372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CaixaDeTexto 12"/>
          <p:cNvSpPr txBox="1"/>
          <p:nvPr/>
        </p:nvSpPr>
        <p:spPr>
          <a:xfrm rot="21240000">
            <a:off x="9836710" y="7658205"/>
            <a:ext cx="1210011" cy="276999"/>
          </a:xfrm>
          <a:prstGeom prst="rect">
            <a:avLst/>
          </a:prstGeom>
          <a:noFill/>
        </p:spPr>
        <p:txBody>
          <a:bodyPr wrap="none" lIns="0" tIns="0" rIns="0" bIns="0" numCol="1" spcCol="151200" rtlCol="0">
            <a:spAutoFit/>
          </a:bodyPr>
          <a:lstStyle/>
          <a:p>
            <a:r>
              <a:rPr lang="pt-BR" dirty="0" smtClean="0"/>
              <a:t>Vitor Toledo</a:t>
            </a:r>
          </a:p>
        </p:txBody>
      </p:sp>
    </p:spTree>
    <p:extLst>
      <p:ext uri="{BB962C8B-B14F-4D97-AF65-F5344CB8AC3E}">
        <p14:creationId xmlns:p14="http://schemas.microsoft.com/office/powerpoint/2010/main" val="18849038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Perfis de Profissionais</a:t>
            </a:r>
            <a:r>
              <a:rPr lang="pt-BR" dirty="0" smtClean="0"/>
              <a:t> </a:t>
            </a:r>
            <a:br>
              <a:rPr lang="pt-BR" dirty="0" smtClean="0"/>
            </a:b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graphicFrame>
        <p:nvGraphicFramePr>
          <p:cNvPr id="6" name="Diagrama 5"/>
          <p:cNvGraphicFramePr/>
          <p:nvPr>
            <p:extLst>
              <p:ext uri="{D42A27DB-BD31-4B8C-83A1-F6EECF244321}">
                <p14:modId xmlns:p14="http://schemas.microsoft.com/office/powerpoint/2010/main" val="679930252"/>
              </p:ext>
            </p:extLst>
          </p:nvPr>
        </p:nvGraphicFramePr>
        <p:xfrm>
          <a:off x="1724236" y="1601888"/>
          <a:ext cx="9153313" cy="6570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97750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marL="171450" indent="-171450">
              <a:buFontTx/>
              <a:buChar char="-"/>
            </a:pPr>
            <a:r>
              <a:rPr lang="pt-BR" dirty="0"/>
              <a:t>Excelência de habilidades em troubleshooting de ambientes distribuídos e </a:t>
            </a:r>
            <a:r>
              <a:rPr lang="pt-BR" dirty="0" err="1"/>
              <a:t>gerencimento</a:t>
            </a:r>
            <a:r>
              <a:rPr lang="pt-BR" dirty="0"/>
              <a:t> de memória (RAM).</a:t>
            </a:r>
          </a:p>
          <a:p>
            <a:pPr marL="171450" indent="-171450">
              <a:buFontTx/>
              <a:buChar char="-"/>
            </a:pPr>
            <a:r>
              <a:rPr lang="pt-BR" dirty="0"/>
              <a:t>Capacidade de Instalar, configurar e dar manutenção em um cluster Hadoop.</a:t>
            </a:r>
          </a:p>
          <a:p>
            <a:pPr marL="171450" indent="-171450">
              <a:buFontTx/>
              <a:buChar char="-"/>
            </a:pPr>
            <a:r>
              <a:rPr lang="pt-BR" dirty="0"/>
              <a:t>Conhecimento e experiência hands-on no Ecossistema </a:t>
            </a:r>
            <a:r>
              <a:rPr lang="pt-BR" dirty="0" err="1"/>
              <a:t>hadoop</a:t>
            </a:r>
            <a:r>
              <a:rPr lang="pt-BR" dirty="0"/>
              <a:t> e seus componentes. </a:t>
            </a:r>
          </a:p>
          <a:p>
            <a:pPr marL="171450" indent="-171450">
              <a:buFontTx/>
              <a:buChar char="-"/>
            </a:pPr>
            <a:r>
              <a:rPr lang="pt-BR" dirty="0"/>
              <a:t>Verificar e entender como esta a saúde do Cluster Hadoop assim também como monitorar os </a:t>
            </a:r>
            <a:r>
              <a:rPr lang="pt-BR" dirty="0" err="1"/>
              <a:t>jobs</a:t>
            </a:r>
            <a:r>
              <a:rPr lang="pt-BR" dirty="0"/>
              <a:t>.</a:t>
            </a:r>
          </a:p>
          <a:p>
            <a:pPr marL="171450" indent="-171450">
              <a:buFontTx/>
              <a:buChar char="-"/>
            </a:pPr>
            <a:r>
              <a:rPr lang="pt-BR" dirty="0"/>
              <a:t>Conhecimento e execução de rotinas de backup </a:t>
            </a:r>
          </a:p>
          <a:p>
            <a:pPr marL="171450" indent="-171450">
              <a:buFontTx/>
              <a:buChar char="-"/>
            </a:pPr>
            <a:r>
              <a:rPr lang="pt-BR" dirty="0"/>
              <a:t>Linux é o S.O. base do Hadoop, portanto é MUITO importante que este profissional tenha um bom conhecimento em Linux.</a:t>
            </a:r>
          </a:p>
          <a:p>
            <a:pPr marL="171450" indent="-171450">
              <a:buFontTx/>
              <a:buChar char="-"/>
            </a:pPr>
            <a:r>
              <a:rPr lang="pt-BR" dirty="0"/>
              <a:t>Conhecimento de infraestrutura no geral, Redes, firewalls, </a:t>
            </a:r>
            <a:r>
              <a:rPr lang="pt-BR" dirty="0" err="1"/>
              <a:t>Schedulers</a:t>
            </a:r>
            <a:r>
              <a:rPr lang="pt-BR" dirty="0"/>
              <a:t>. </a:t>
            </a:r>
          </a:p>
          <a:p>
            <a:pPr marL="171450" indent="-171450">
              <a:buFontTx/>
              <a:buChar char="-"/>
            </a:pPr>
            <a:r>
              <a:rPr lang="pt-BR" dirty="0"/>
              <a:t>Forte Conhecimento em aplicações JAVA.</a:t>
            </a:r>
          </a:p>
          <a:p>
            <a:endParaRPr lang="pt-BR" dirty="0"/>
          </a:p>
        </p:txBody>
      </p:sp>
      <p:sp>
        <p:nvSpPr>
          <p:cNvPr id="3" name="Título 2"/>
          <p:cNvSpPr>
            <a:spLocks noGrp="1"/>
          </p:cNvSpPr>
          <p:nvPr>
            <p:ph type="title"/>
          </p:nvPr>
        </p:nvSpPr>
        <p:spPr/>
        <p:txBody>
          <a:bodyPr/>
          <a:lstStyle/>
          <a:p>
            <a:r>
              <a:rPr lang="pt-BR" dirty="0"/>
              <a:t>Perfis de </a:t>
            </a:r>
            <a:r>
              <a:rPr lang="pt-BR" dirty="0" smtClean="0"/>
              <a:t>Profissionais</a:t>
            </a:r>
            <a:r>
              <a:rPr lang="pt-BR" dirty="0"/>
              <a:t/>
            </a:r>
            <a:br>
              <a:rPr lang="pt-BR" dirty="0"/>
            </a:br>
            <a:r>
              <a:rPr lang="pt-BR" sz="2200" dirty="0"/>
              <a:t>Administrador de Big Data</a:t>
            </a:r>
            <a:r>
              <a:rPr lang="pt-BR" dirty="0" smtClean="0"/>
              <a:t/>
            </a:r>
            <a:br>
              <a:rPr lang="pt-BR" dirty="0" smtClean="0"/>
            </a:b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spTree>
    <p:extLst>
      <p:ext uri="{BB962C8B-B14F-4D97-AF65-F5344CB8AC3E}">
        <p14:creationId xmlns:p14="http://schemas.microsoft.com/office/powerpoint/2010/main" val="10937640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 Construir pipelines de dados para coletar dados e movê-los para armazenamento;</a:t>
            </a:r>
          </a:p>
          <a:p>
            <a:r>
              <a:rPr lang="pt-BR" dirty="0"/>
              <a:t>– Preparar os dados como parte de um processo ETL ou ELT;</a:t>
            </a:r>
          </a:p>
          <a:p>
            <a:r>
              <a:rPr lang="pt-BR" dirty="0"/>
              <a:t>– Integrar diferentes fontes de dados, assegurar a segurança e garantir alta disponibilidade;</a:t>
            </a:r>
          </a:p>
          <a:p>
            <a:r>
              <a:rPr lang="pt-BR" dirty="0"/>
              <a:t>– Projetar, construir e manter os repositórios de dados;</a:t>
            </a:r>
          </a:p>
          <a:p>
            <a:r>
              <a:rPr lang="pt-BR" dirty="0"/>
              <a:t>– Garantir que os dados estejam prontos para uso;</a:t>
            </a:r>
          </a:p>
          <a:p>
            <a:r>
              <a:rPr lang="pt-BR" dirty="0"/>
              <a:t>– Usar frameworks e </a:t>
            </a:r>
            <a:r>
              <a:rPr lang="pt-BR" dirty="0" err="1"/>
              <a:t>microserviços</a:t>
            </a:r>
            <a:r>
              <a:rPr lang="pt-BR" dirty="0"/>
              <a:t> para servir os dados.</a:t>
            </a:r>
          </a:p>
          <a:p>
            <a:endParaRPr lang="pt-BR" dirty="0"/>
          </a:p>
        </p:txBody>
      </p:sp>
      <p:sp>
        <p:nvSpPr>
          <p:cNvPr id="3" name="Título 2"/>
          <p:cNvSpPr>
            <a:spLocks noGrp="1"/>
          </p:cNvSpPr>
          <p:nvPr>
            <p:ph type="title"/>
          </p:nvPr>
        </p:nvSpPr>
        <p:spPr/>
        <p:txBody>
          <a:bodyPr/>
          <a:lstStyle/>
          <a:p>
            <a:r>
              <a:rPr lang="pt-BR" dirty="0"/>
              <a:t>Perfis de </a:t>
            </a:r>
            <a:r>
              <a:rPr lang="pt-BR" dirty="0" smtClean="0"/>
              <a:t>Profissionais</a:t>
            </a:r>
            <a:r>
              <a:rPr lang="pt-BR" dirty="0"/>
              <a:t/>
            </a:r>
            <a:br>
              <a:rPr lang="pt-BR" dirty="0"/>
            </a:br>
            <a:r>
              <a:rPr lang="pt-BR" sz="2400" dirty="0"/>
              <a:t>Engenheiro de Dados</a:t>
            </a:r>
            <a:r>
              <a:rPr lang="pt-BR" dirty="0" smtClean="0"/>
              <a:t/>
            </a:r>
            <a:br>
              <a:rPr lang="pt-BR" dirty="0" smtClean="0"/>
            </a:b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spTree>
    <p:extLst>
      <p:ext uri="{BB962C8B-B14F-4D97-AF65-F5344CB8AC3E}">
        <p14:creationId xmlns:p14="http://schemas.microsoft.com/office/powerpoint/2010/main" val="26234123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marL="171450" indent="-171450">
              <a:buFontTx/>
              <a:buChar char="-"/>
            </a:pPr>
            <a:r>
              <a:rPr lang="pt-BR" dirty="0"/>
              <a:t>Comunicar previsões e resultados para a gestão e os departamentos de TI através de visualizações de dados eficazes</a:t>
            </a:r>
          </a:p>
          <a:p>
            <a:pPr marL="171450" indent="-171450">
              <a:buFontTx/>
              <a:buChar char="-"/>
            </a:pPr>
            <a:r>
              <a:rPr lang="pt-BR" dirty="0"/>
              <a:t>Realizar pesquisas sem direção e formular perguntas abertas aos dados </a:t>
            </a:r>
          </a:p>
          <a:p>
            <a:pPr marL="171450" indent="-171450">
              <a:buFontTx/>
              <a:buChar char="-"/>
            </a:pPr>
            <a:r>
              <a:rPr lang="pt-BR" dirty="0"/>
              <a:t>Empregar os programas de análise sofisticadas, aprendizado de máquina e métodos estatísticos </a:t>
            </a:r>
          </a:p>
          <a:p>
            <a:pPr marL="171450" indent="-171450">
              <a:buFontTx/>
              <a:buChar char="-"/>
            </a:pPr>
            <a:r>
              <a:rPr lang="pt-BR" dirty="0"/>
              <a:t>Realizar modelagem preditiva e prescritiva.</a:t>
            </a:r>
          </a:p>
          <a:p>
            <a:pPr marL="171450" indent="-171450">
              <a:buFontTx/>
              <a:buChar char="-"/>
            </a:pPr>
            <a:r>
              <a:rPr lang="pt-BR" dirty="0"/>
              <a:t>Inventar novos algoritmos para resolver problemas e criar novas ferramentas para automatizar o trabalho</a:t>
            </a:r>
          </a:p>
          <a:p>
            <a:pPr marL="171450" indent="-171450">
              <a:buFontTx/>
              <a:buChar char="-"/>
            </a:pPr>
            <a:r>
              <a:rPr lang="pt-BR" dirty="0"/>
              <a:t>Comunicar previsões e resultados através de visualizações de dados eficazes </a:t>
            </a:r>
          </a:p>
          <a:p>
            <a:pPr marL="171450" indent="-171450">
              <a:buFontTx/>
              <a:buChar char="-"/>
            </a:pPr>
            <a:r>
              <a:rPr lang="pt-BR" dirty="0"/>
              <a:t>Recomendar mudanças econômicas aos procedimentos e estratégias existentes </a:t>
            </a:r>
          </a:p>
          <a:p>
            <a:endParaRPr lang="pt-BR" dirty="0"/>
          </a:p>
        </p:txBody>
      </p:sp>
      <p:sp>
        <p:nvSpPr>
          <p:cNvPr id="3" name="Título 2"/>
          <p:cNvSpPr>
            <a:spLocks noGrp="1"/>
          </p:cNvSpPr>
          <p:nvPr>
            <p:ph type="title"/>
          </p:nvPr>
        </p:nvSpPr>
        <p:spPr/>
        <p:txBody>
          <a:bodyPr/>
          <a:lstStyle/>
          <a:p>
            <a:r>
              <a:rPr lang="pt-BR" dirty="0"/>
              <a:t>Perfis de </a:t>
            </a:r>
            <a:r>
              <a:rPr lang="pt-BR" dirty="0" smtClean="0"/>
              <a:t>Profissionais</a:t>
            </a:r>
            <a:r>
              <a:rPr lang="pt-BR" dirty="0"/>
              <a:t/>
            </a:r>
            <a:br>
              <a:rPr lang="pt-BR" dirty="0"/>
            </a:br>
            <a:r>
              <a:rPr lang="pt-BR" sz="2400" dirty="0"/>
              <a:t>Cientista de Dados</a:t>
            </a:r>
            <a:r>
              <a:rPr lang="pt-BR" dirty="0" smtClean="0"/>
              <a:t/>
            </a:r>
            <a:br>
              <a:rPr lang="pt-BR" dirty="0" smtClean="0"/>
            </a:b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spTree>
    <p:extLst>
      <p:ext uri="{BB962C8B-B14F-4D97-AF65-F5344CB8AC3E}">
        <p14:creationId xmlns:p14="http://schemas.microsoft.com/office/powerpoint/2010/main" val="33853202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marL="171450" indent="-171450">
              <a:buFontTx/>
              <a:buChar char="-"/>
            </a:pPr>
            <a:r>
              <a:rPr lang="pt-BR" dirty="0"/>
              <a:t>Estabelecer os objetivos e o âmbito de sistemas de negócios e de TI.</a:t>
            </a:r>
          </a:p>
          <a:p>
            <a:pPr marL="171450" indent="-171450">
              <a:buFontTx/>
              <a:buChar char="-"/>
            </a:pPr>
            <a:r>
              <a:rPr lang="pt-BR" dirty="0"/>
              <a:t>Identificar problemas organizacionais e conceber soluções orientadas a dados </a:t>
            </a:r>
          </a:p>
          <a:p>
            <a:pPr marL="171450" indent="-171450">
              <a:buFontTx/>
              <a:buChar char="-"/>
            </a:pPr>
            <a:r>
              <a:rPr lang="pt-BR" dirty="0"/>
              <a:t>Realizar análises estatísticas, pesquisas, oficinas de formação e testes </a:t>
            </a:r>
          </a:p>
          <a:p>
            <a:pPr marL="171450" indent="-171450">
              <a:buFontTx/>
              <a:buChar char="-"/>
            </a:pPr>
            <a:r>
              <a:rPr lang="pt-BR" dirty="0"/>
              <a:t>Recomendar mudanças nos processos, pessoal ou ofertas de produtos para tornar os departamentos internos mais eficientes </a:t>
            </a:r>
          </a:p>
          <a:p>
            <a:pPr marL="171450" indent="-171450">
              <a:buFontTx/>
              <a:buChar char="-"/>
            </a:pPr>
            <a:r>
              <a:rPr lang="pt-BR" dirty="0"/>
              <a:t>Inventar novos produtos ou alterar os existentes </a:t>
            </a:r>
          </a:p>
          <a:p>
            <a:pPr marL="171450" indent="-171450">
              <a:buFontTx/>
              <a:buChar char="-"/>
            </a:pPr>
            <a:r>
              <a:rPr lang="pt-BR" dirty="0"/>
              <a:t>Fazer recomendações específicas de TI e acompanhar a sua implementação </a:t>
            </a:r>
          </a:p>
          <a:p>
            <a:pPr marL="171450" indent="-171450">
              <a:buFontTx/>
              <a:buChar char="-"/>
            </a:pPr>
            <a:r>
              <a:rPr lang="pt-BR" dirty="0"/>
              <a:t>Agir como um elo de ligação entre os gestores e equipes </a:t>
            </a:r>
            <a:r>
              <a:rPr lang="pt-BR" dirty="0" smtClean="0"/>
              <a:t>técnicas</a:t>
            </a:r>
            <a:endParaRPr lang="pt-BR" dirty="0"/>
          </a:p>
        </p:txBody>
      </p:sp>
      <p:sp>
        <p:nvSpPr>
          <p:cNvPr id="3" name="Título 2"/>
          <p:cNvSpPr>
            <a:spLocks noGrp="1"/>
          </p:cNvSpPr>
          <p:nvPr>
            <p:ph type="title"/>
          </p:nvPr>
        </p:nvSpPr>
        <p:spPr/>
        <p:txBody>
          <a:bodyPr/>
          <a:lstStyle/>
          <a:p>
            <a:r>
              <a:rPr lang="pt-BR" dirty="0"/>
              <a:t>Perfis de </a:t>
            </a:r>
            <a:r>
              <a:rPr lang="pt-BR" dirty="0" smtClean="0"/>
              <a:t>Profissionais</a:t>
            </a:r>
            <a:r>
              <a:rPr lang="pt-BR" dirty="0"/>
              <a:t/>
            </a:r>
            <a:br>
              <a:rPr lang="pt-BR" dirty="0"/>
            </a:br>
            <a:r>
              <a:rPr lang="pt-BR" sz="2400" dirty="0"/>
              <a:t>Analista de Negócios</a:t>
            </a:r>
            <a:r>
              <a:rPr lang="pt-BR" dirty="0" smtClean="0"/>
              <a:t/>
            </a:r>
            <a:br>
              <a:rPr lang="pt-BR" dirty="0" smtClean="0"/>
            </a:b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spTree>
    <p:extLst>
      <p:ext uri="{BB962C8B-B14F-4D97-AF65-F5344CB8AC3E}">
        <p14:creationId xmlns:p14="http://schemas.microsoft.com/office/powerpoint/2010/main" val="42077384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marL="285750" indent="-285750">
              <a:buFontTx/>
              <a:buChar char="-"/>
            </a:pPr>
            <a:r>
              <a:rPr lang="pt-BR" dirty="0"/>
              <a:t>Aplicar teorias e métodos estatísticos</a:t>
            </a:r>
          </a:p>
          <a:p>
            <a:pPr marL="285750" indent="-285750">
              <a:buFontTx/>
              <a:buChar char="-"/>
            </a:pPr>
            <a:r>
              <a:rPr lang="pt-BR" dirty="0"/>
              <a:t>Decidir quais dados são necessários para responder a perguntas ou problemas específicos </a:t>
            </a:r>
          </a:p>
          <a:p>
            <a:pPr marL="285750" indent="-285750">
              <a:buFontTx/>
              <a:buChar char="-"/>
            </a:pPr>
            <a:r>
              <a:rPr lang="pt-BR" dirty="0"/>
              <a:t> Analisar e interpretar dados usando ferramentas, algoritmos, modelos estatísticos e software (por exemplo R, SAS, SPSS, etc.) </a:t>
            </a:r>
          </a:p>
          <a:p>
            <a:pPr marL="285750" indent="-285750">
              <a:buFontTx/>
              <a:buChar char="-"/>
            </a:pPr>
            <a:r>
              <a:rPr lang="pt-BR" dirty="0"/>
              <a:t>Projetar novos modelos estatísticos</a:t>
            </a:r>
          </a:p>
          <a:p>
            <a:pPr marL="285750" indent="-285750">
              <a:buFontTx/>
              <a:buChar char="-"/>
            </a:pPr>
            <a:r>
              <a:rPr lang="pt-BR" dirty="0"/>
              <a:t>Acompanhar regularmente a qualidade dos dados</a:t>
            </a:r>
          </a:p>
          <a:p>
            <a:endParaRPr lang="pt-BR" dirty="0"/>
          </a:p>
        </p:txBody>
      </p:sp>
      <p:sp>
        <p:nvSpPr>
          <p:cNvPr id="3" name="Título 2"/>
          <p:cNvSpPr>
            <a:spLocks noGrp="1"/>
          </p:cNvSpPr>
          <p:nvPr>
            <p:ph type="title"/>
          </p:nvPr>
        </p:nvSpPr>
        <p:spPr/>
        <p:txBody>
          <a:bodyPr/>
          <a:lstStyle/>
          <a:p>
            <a:r>
              <a:rPr lang="pt-BR" dirty="0"/>
              <a:t>Perfis de </a:t>
            </a:r>
            <a:r>
              <a:rPr lang="pt-BR" dirty="0" smtClean="0"/>
              <a:t>Profissionais</a:t>
            </a:r>
            <a:r>
              <a:rPr lang="pt-BR" dirty="0"/>
              <a:t/>
            </a:r>
            <a:br>
              <a:rPr lang="pt-BR" dirty="0"/>
            </a:br>
            <a:r>
              <a:rPr lang="pt-BR" sz="2400" dirty="0"/>
              <a:t>Estatístico</a:t>
            </a:r>
            <a:r>
              <a:rPr lang="pt-BR" dirty="0" smtClean="0"/>
              <a:t/>
            </a:r>
            <a:br>
              <a:rPr lang="pt-BR" dirty="0" smtClean="0"/>
            </a:b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spTree>
    <p:extLst>
      <p:ext uri="{BB962C8B-B14F-4D97-AF65-F5344CB8AC3E}">
        <p14:creationId xmlns:p14="http://schemas.microsoft.com/office/powerpoint/2010/main" val="27047918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marL="171450" indent="-171450">
              <a:buFontTx/>
              <a:buChar char="-"/>
            </a:pPr>
            <a:r>
              <a:rPr lang="pt-BR" dirty="0"/>
              <a:t>Garantir que os dados estejam seguros, atribuindo os níveis de permissões adequados.</a:t>
            </a:r>
          </a:p>
          <a:p>
            <a:pPr marL="171450" indent="-171450">
              <a:buFontTx/>
              <a:buChar char="-"/>
            </a:pPr>
            <a:r>
              <a:rPr lang="pt-BR" dirty="0"/>
              <a:t>Garantir recuperação e escalabilidade e disponibilidade.</a:t>
            </a:r>
          </a:p>
          <a:p>
            <a:pPr marL="171450" indent="-171450">
              <a:buFontTx/>
              <a:buChar char="-"/>
            </a:pPr>
            <a:r>
              <a:rPr lang="pt-BR" dirty="0"/>
              <a:t>Providenciar o melhor desempenho possível do banco de dados. </a:t>
            </a:r>
          </a:p>
          <a:p>
            <a:pPr marL="171450" indent="-171450">
              <a:buFontTx/>
              <a:buChar char="-"/>
            </a:pPr>
            <a:r>
              <a:rPr lang="pt-BR" dirty="0"/>
              <a:t>Projetar bons modelos físicos, para diferentes sistemas e otimizar os sistemas mais críticos.</a:t>
            </a:r>
          </a:p>
          <a:p>
            <a:pPr marL="171450" indent="-171450">
              <a:buFontTx/>
              <a:buChar char="-"/>
            </a:pPr>
            <a:r>
              <a:rPr lang="pt-BR" dirty="0"/>
              <a:t>Desenvolvimento de Procedures e funções e </a:t>
            </a:r>
            <a:r>
              <a:rPr lang="pt-BR" dirty="0" err="1"/>
              <a:t>Views</a:t>
            </a:r>
            <a:r>
              <a:rPr lang="pt-BR" dirty="0"/>
              <a:t> para extração e tratamento dos dados</a:t>
            </a:r>
          </a:p>
        </p:txBody>
      </p:sp>
      <p:sp>
        <p:nvSpPr>
          <p:cNvPr id="3" name="Título 2"/>
          <p:cNvSpPr>
            <a:spLocks noGrp="1"/>
          </p:cNvSpPr>
          <p:nvPr>
            <p:ph type="title"/>
          </p:nvPr>
        </p:nvSpPr>
        <p:spPr/>
        <p:txBody>
          <a:bodyPr/>
          <a:lstStyle/>
          <a:p>
            <a:r>
              <a:rPr lang="pt-BR" dirty="0"/>
              <a:t>Perfis de </a:t>
            </a:r>
            <a:r>
              <a:rPr lang="pt-BR" dirty="0" smtClean="0"/>
              <a:t>Profissionais</a:t>
            </a:r>
            <a:r>
              <a:rPr lang="pt-BR" dirty="0"/>
              <a:t/>
            </a:r>
            <a:br>
              <a:rPr lang="pt-BR" dirty="0"/>
            </a:br>
            <a:r>
              <a:rPr lang="pt-BR" sz="2400" dirty="0"/>
              <a:t>Administrador de bancos de dados</a:t>
            </a:r>
            <a:r>
              <a:rPr lang="pt-BR" dirty="0" smtClean="0"/>
              <a:t/>
            </a:r>
            <a:br>
              <a:rPr lang="pt-BR" dirty="0" smtClean="0"/>
            </a:b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spTree>
    <p:extLst>
      <p:ext uri="{BB962C8B-B14F-4D97-AF65-F5344CB8AC3E}">
        <p14:creationId xmlns:p14="http://schemas.microsoft.com/office/powerpoint/2010/main" val="13645489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Dúvidas</a:t>
            </a:r>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pic>
        <p:nvPicPr>
          <p:cNvPr id="6" name="Picture 2"/>
          <p:cNvPicPr>
            <a:picLocks noGrp="1" noChangeAspect="1" noChangeArrowheads="1"/>
          </p:cNvPicPr>
          <p:nvPr>
            <p:ph idx="1"/>
          </p:nvPr>
        </p:nvPicPr>
        <p:blipFill>
          <a:blip r:embed="rId2"/>
          <a:srcRect/>
          <a:stretch>
            <a:fillRect/>
          </a:stretch>
        </p:blipFill>
        <p:spPr bwMode="auto">
          <a:xfrm>
            <a:off x="1638512" y="1759643"/>
            <a:ext cx="8401050" cy="6388706"/>
          </a:xfrm>
          <a:prstGeom prst="rect">
            <a:avLst/>
          </a:prstGeom>
          <a:noFill/>
          <a:ln w="9525">
            <a:noFill/>
            <a:miter lim="800000"/>
            <a:headEnd/>
            <a:tailEnd/>
          </a:ln>
          <a:effectLst/>
        </p:spPr>
      </p:pic>
    </p:spTree>
    <p:extLst>
      <p:ext uri="{BB962C8B-B14F-4D97-AF65-F5344CB8AC3E}">
        <p14:creationId xmlns:p14="http://schemas.microsoft.com/office/powerpoint/2010/main" val="34754192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378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645750" indent="-285750">
              <a:buFont typeface="Arial" panose="020B0604020202020204" pitchFamily="34" charset="0"/>
              <a:buChar char="•"/>
            </a:pPr>
            <a:r>
              <a:rPr lang="en-GB" dirty="0"/>
              <a:t>Big Data</a:t>
            </a:r>
          </a:p>
          <a:p>
            <a:pPr marL="645750" indent="-285750">
              <a:buFont typeface="Arial" panose="020B0604020202020204" pitchFamily="34" charset="0"/>
              <a:buChar char="•"/>
            </a:pPr>
            <a:r>
              <a:rPr lang="en-GB" dirty="0" err="1"/>
              <a:t>Ecossistema</a:t>
            </a:r>
            <a:r>
              <a:rPr lang="en-GB" dirty="0"/>
              <a:t> </a:t>
            </a:r>
            <a:r>
              <a:rPr lang="en-GB" dirty="0" smtClean="0"/>
              <a:t>Hadoop</a:t>
            </a:r>
          </a:p>
          <a:p>
            <a:pPr marL="645750" indent="-285750">
              <a:buFont typeface="Arial" panose="020B0604020202020204" pitchFamily="34" charset="0"/>
              <a:buChar char="•"/>
            </a:pPr>
            <a:r>
              <a:rPr lang="en-GB" dirty="0" err="1" smtClean="0"/>
              <a:t>Mapreduce</a:t>
            </a:r>
            <a:endParaRPr lang="en-GB" dirty="0"/>
          </a:p>
          <a:p>
            <a:pPr marL="645750" indent="-285750">
              <a:buFont typeface="Arial" panose="020B0604020202020204" pitchFamily="34" charset="0"/>
              <a:buChar char="•"/>
            </a:pPr>
            <a:r>
              <a:rPr lang="en-GB" dirty="0"/>
              <a:t>Hive </a:t>
            </a:r>
          </a:p>
          <a:p>
            <a:pPr marL="645750" indent="-285750">
              <a:buFont typeface="Arial" panose="020B0604020202020204" pitchFamily="34" charset="0"/>
              <a:buChar char="•"/>
            </a:pPr>
            <a:r>
              <a:rPr lang="en-GB" dirty="0" err="1"/>
              <a:t>Hbase</a:t>
            </a:r>
            <a:endParaRPr lang="en-GB" dirty="0"/>
          </a:p>
          <a:p>
            <a:pPr marL="645750" indent="-285750">
              <a:buFont typeface="Arial" panose="020B0604020202020204" pitchFamily="34" charset="0"/>
              <a:buChar char="•"/>
            </a:pPr>
            <a:r>
              <a:rPr lang="en-GB" dirty="0"/>
              <a:t>Spark</a:t>
            </a:r>
          </a:p>
          <a:p>
            <a:pPr marL="645750" indent="-285750">
              <a:buFont typeface="Arial" panose="020B0604020202020204" pitchFamily="34" charset="0"/>
              <a:buChar char="•"/>
            </a:pPr>
            <a:r>
              <a:rPr lang="en-GB" dirty="0" err="1"/>
              <a:t>Perfil</a:t>
            </a:r>
            <a:r>
              <a:rPr lang="en-GB" dirty="0"/>
              <a:t> </a:t>
            </a:r>
            <a:r>
              <a:rPr lang="en-GB" dirty="0" err="1"/>
              <a:t>Profissionais</a:t>
            </a:r>
            <a:endParaRPr lang="en-GB" dirty="0"/>
          </a:p>
          <a:p>
            <a:pPr marL="645750" indent="-285750">
              <a:buFont typeface="Arial" panose="020B0604020202020204" pitchFamily="34" charset="0"/>
              <a:buChar char="•"/>
            </a:pPr>
            <a:r>
              <a:rPr lang="en-GB" dirty="0" err="1"/>
              <a:t>Dúvidas</a:t>
            </a:r>
            <a:endParaRPr lang="en-GB" dirty="0"/>
          </a:p>
        </p:txBody>
      </p:sp>
      <p:sp>
        <p:nvSpPr>
          <p:cNvPr id="3" name="Title 2"/>
          <p:cNvSpPr>
            <a:spLocks noGrp="1"/>
          </p:cNvSpPr>
          <p:nvPr>
            <p:ph type="title"/>
          </p:nvPr>
        </p:nvSpPr>
        <p:spPr/>
        <p:txBody>
          <a:bodyPr/>
          <a:lstStyle/>
          <a:p>
            <a:r>
              <a:rPr lang="en-US" dirty="0" smtClean="0"/>
              <a:t>Agenda</a:t>
            </a:r>
            <a:endParaRPr lang="en-GB" dirty="0"/>
          </a:p>
        </p:txBody>
      </p:sp>
      <p:sp>
        <p:nvSpPr>
          <p:cNvPr id="4" name="Date Placeholder 3"/>
          <p:cNvSpPr>
            <a:spLocks noGrp="1"/>
          </p:cNvSpPr>
          <p:nvPr>
            <p:ph type="dt" sz="half" idx="10"/>
          </p:nvPr>
        </p:nvSpPr>
        <p:spPr/>
        <p:txBody>
          <a:bodyPr/>
          <a:lstStyle/>
          <a:p>
            <a:fld id="{7EF005E9-8A23-4BB8-8FD1-A5F72A3D24D4}" type="datetime1">
              <a:rPr lang="en-GB" smtClean="0"/>
              <a:t>14/06/2018</a:t>
            </a:fld>
            <a:endParaRPr lang="en-GB"/>
          </a:p>
        </p:txBody>
      </p:sp>
      <p:sp>
        <p:nvSpPr>
          <p:cNvPr id="5" name="Footer Placeholder 4"/>
          <p:cNvSpPr>
            <a:spLocks noGrp="1"/>
          </p:cNvSpPr>
          <p:nvPr>
            <p:ph type="ftr" sz="quarter" idx="11"/>
          </p:nvPr>
        </p:nvSpPr>
        <p:spPr/>
        <p:txBody>
          <a:bodyPr/>
          <a:lstStyle/>
          <a:p>
            <a:r>
              <a:rPr lang="en-GB" smtClean="0"/>
              <a:t>Private and confidential     Big Data, Hadoop e outros Bichos </a:t>
            </a:r>
            <a:endParaRPr lang="en-GB"/>
          </a:p>
        </p:txBody>
      </p:sp>
    </p:spTree>
    <p:extLst>
      <p:ext uri="{BB962C8B-B14F-4D97-AF65-F5344CB8AC3E}">
        <p14:creationId xmlns:p14="http://schemas.microsoft.com/office/powerpoint/2010/main" val="28299708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a:t>
            </a:r>
            <a:endParaRPr lang="en-GB" dirty="0"/>
          </a:p>
        </p:txBody>
      </p:sp>
      <p:sp>
        <p:nvSpPr>
          <p:cNvPr id="3" name="Date Placeholder 2"/>
          <p:cNvSpPr>
            <a:spLocks noGrp="1"/>
          </p:cNvSpPr>
          <p:nvPr>
            <p:ph type="dt" sz="half" idx="10"/>
          </p:nvPr>
        </p:nvSpPr>
        <p:spPr/>
        <p:txBody>
          <a:bodyPr/>
          <a:lstStyle/>
          <a:p>
            <a:fld id="{DBB57F3B-D723-41A2-B382-3D406F488416}" type="datetime1">
              <a:rPr lang="en-GB" smtClean="0"/>
              <a:t>14/06/2018</a:t>
            </a:fld>
            <a:endParaRPr lang="en-GB"/>
          </a:p>
        </p:txBody>
      </p:sp>
      <p:sp>
        <p:nvSpPr>
          <p:cNvPr id="4" name="Footer Placeholder 3"/>
          <p:cNvSpPr>
            <a:spLocks noGrp="1"/>
          </p:cNvSpPr>
          <p:nvPr>
            <p:ph type="ftr" sz="quarter" idx="11"/>
          </p:nvPr>
        </p:nvSpPr>
        <p:spPr/>
        <p:txBody>
          <a:bodyPr/>
          <a:lstStyle/>
          <a:p>
            <a:r>
              <a:rPr lang="en-GB" smtClean="0"/>
              <a:t>Private and confidential     Big Data, Hadoop e outros Bichos </a:t>
            </a:r>
            <a:endParaRPr lang="en-GB"/>
          </a:p>
        </p:txBody>
      </p:sp>
      <p:pic>
        <p:nvPicPr>
          <p:cNvPr id="6" name="Imagem 5"/>
          <p:cNvPicPr>
            <a:picLocks noChangeAspect="1"/>
          </p:cNvPicPr>
          <p:nvPr/>
        </p:nvPicPr>
        <p:blipFill>
          <a:blip r:embed="rId3"/>
          <a:stretch>
            <a:fillRect/>
          </a:stretch>
        </p:blipFill>
        <p:spPr>
          <a:xfrm>
            <a:off x="370993" y="2371466"/>
            <a:ext cx="10936088" cy="4276984"/>
          </a:xfrm>
          <a:prstGeom prst="rect">
            <a:avLst/>
          </a:prstGeom>
        </p:spPr>
      </p:pic>
    </p:spTree>
    <p:extLst>
      <p:ext uri="{BB962C8B-B14F-4D97-AF65-F5344CB8AC3E}">
        <p14:creationId xmlns:p14="http://schemas.microsoft.com/office/powerpoint/2010/main" val="38113019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err="1" smtClean="0"/>
              <a:t>Landscape</a:t>
            </a:r>
            <a:endParaRPr lang="en-GB" sz="2200" dirty="0"/>
          </a:p>
        </p:txBody>
      </p:sp>
      <p:sp>
        <p:nvSpPr>
          <p:cNvPr id="3" name="Date Placeholder 2"/>
          <p:cNvSpPr>
            <a:spLocks noGrp="1"/>
          </p:cNvSpPr>
          <p:nvPr>
            <p:ph type="dt" sz="half" idx="10"/>
          </p:nvPr>
        </p:nvSpPr>
        <p:spPr/>
        <p:txBody>
          <a:bodyPr/>
          <a:lstStyle/>
          <a:p>
            <a:fld id="{711E3A65-2CE9-415E-B412-00126C204CD5}" type="datetime1">
              <a:rPr lang="en-GB" smtClean="0"/>
              <a:t>14/06/2018</a:t>
            </a:fld>
            <a:endParaRPr lang="en-GB"/>
          </a:p>
        </p:txBody>
      </p:sp>
      <p:sp>
        <p:nvSpPr>
          <p:cNvPr id="4" name="Footer Placeholder 3"/>
          <p:cNvSpPr>
            <a:spLocks noGrp="1"/>
          </p:cNvSpPr>
          <p:nvPr>
            <p:ph type="ftr" sz="quarter" idx="11"/>
          </p:nvPr>
        </p:nvSpPr>
        <p:spPr/>
        <p:txBody>
          <a:bodyPr/>
          <a:lstStyle/>
          <a:p>
            <a:r>
              <a:rPr lang="en-GB" smtClean="0"/>
              <a:t>Private and confidential     Big Data, Hadoop e outros Bichos </a:t>
            </a:r>
            <a:endParaRPr lang="en-GB" dirty="0"/>
          </a:p>
        </p:txBody>
      </p:sp>
      <p:pic>
        <p:nvPicPr>
          <p:cNvPr id="9" name="Image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755" y="1375830"/>
            <a:ext cx="9366564" cy="7035882"/>
          </a:xfrm>
          <a:prstGeom prst="rect">
            <a:avLst/>
          </a:prstGeom>
        </p:spPr>
      </p:pic>
    </p:spTree>
    <p:extLst>
      <p:ext uri="{BB962C8B-B14F-4D97-AF65-F5344CB8AC3E}">
        <p14:creationId xmlns:p14="http://schemas.microsoft.com/office/powerpoint/2010/main" val="5947783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a:t>Big Data ou </a:t>
            </a:r>
            <a:r>
              <a:rPr lang="pt-BR" dirty="0" err="1"/>
              <a:t>Pokemon</a:t>
            </a:r>
            <a:r>
              <a:rPr lang="pt-BR" dirty="0"/>
              <a:t>?</a:t>
            </a:r>
            <a:endParaRPr lang="en-GB" sz="2200" dirty="0"/>
          </a:p>
        </p:txBody>
      </p:sp>
      <p:sp>
        <p:nvSpPr>
          <p:cNvPr id="3" name="Date Placeholder 2"/>
          <p:cNvSpPr>
            <a:spLocks noGrp="1"/>
          </p:cNvSpPr>
          <p:nvPr>
            <p:ph type="dt" sz="half" idx="10"/>
          </p:nvPr>
        </p:nvSpPr>
        <p:spPr/>
        <p:txBody>
          <a:bodyPr/>
          <a:lstStyle/>
          <a:p>
            <a:fld id="{711E3A65-2CE9-415E-B412-00126C204CD5}" type="datetime1">
              <a:rPr lang="en-GB" smtClean="0"/>
              <a:t>14/06/2018</a:t>
            </a:fld>
            <a:endParaRPr lang="en-GB"/>
          </a:p>
        </p:txBody>
      </p:sp>
      <p:sp>
        <p:nvSpPr>
          <p:cNvPr id="4" name="Footer Placeholder 3"/>
          <p:cNvSpPr>
            <a:spLocks noGrp="1"/>
          </p:cNvSpPr>
          <p:nvPr>
            <p:ph type="ftr" sz="quarter" idx="11"/>
          </p:nvPr>
        </p:nvSpPr>
        <p:spPr/>
        <p:txBody>
          <a:bodyPr/>
          <a:lstStyle/>
          <a:p>
            <a:r>
              <a:rPr lang="en-GB" smtClean="0"/>
              <a:t>Private and confidential     Big Data, Hadoop e outros Bichos </a:t>
            </a:r>
            <a:endParaRPr lang="en-GB" dirty="0"/>
          </a:p>
        </p:txBody>
      </p:sp>
      <p:pic>
        <p:nvPicPr>
          <p:cNvPr id="6" name="Imagem 5"/>
          <p:cNvPicPr>
            <a:picLocks noChangeAspect="1"/>
          </p:cNvPicPr>
          <p:nvPr/>
        </p:nvPicPr>
        <p:blipFill>
          <a:blip r:embed="rId3"/>
          <a:stretch>
            <a:fillRect/>
          </a:stretch>
        </p:blipFill>
        <p:spPr>
          <a:xfrm>
            <a:off x="697878" y="2689829"/>
            <a:ext cx="10990895" cy="3958621"/>
          </a:xfrm>
          <a:prstGeom prst="rect">
            <a:avLst/>
          </a:prstGeom>
        </p:spPr>
      </p:pic>
    </p:spTree>
    <p:extLst>
      <p:ext uri="{BB962C8B-B14F-4D97-AF65-F5344CB8AC3E}">
        <p14:creationId xmlns:p14="http://schemas.microsoft.com/office/powerpoint/2010/main" val="351302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68000" y="2696633"/>
            <a:ext cx="5973540" cy="4964400"/>
          </a:xfrm>
        </p:spPr>
        <p:txBody>
          <a:bodyPr/>
          <a:lstStyle/>
          <a:p>
            <a:pPr algn="just"/>
            <a:r>
              <a:rPr lang="pt-BR" dirty="0"/>
              <a:t>É um framework livre administrado pela </a:t>
            </a:r>
            <a:r>
              <a:rPr lang="pt-BR" b="1" dirty="0"/>
              <a:t>Apache</a:t>
            </a:r>
            <a:r>
              <a:rPr lang="pt-BR" dirty="0"/>
              <a:t> Software Foundation construído em Java para computação distribuída, de alta escalabilidade, grande confiabilidade e tolerância a falhas.</a:t>
            </a:r>
          </a:p>
          <a:p>
            <a:pPr algn="just"/>
            <a:endParaRPr lang="pt-BR" dirty="0"/>
          </a:p>
          <a:p>
            <a:pPr algn="just"/>
            <a:endParaRPr lang="pt-BR" dirty="0"/>
          </a:p>
          <a:p>
            <a:pPr algn="just"/>
            <a:r>
              <a:rPr lang="pt-BR" dirty="0"/>
              <a:t>Big Data é o </a:t>
            </a:r>
            <a:r>
              <a:rPr lang="pt-BR" dirty="0" smtClean="0"/>
              <a:t>problema, </a:t>
            </a:r>
            <a:r>
              <a:rPr lang="pt-BR" dirty="0"/>
              <a:t>Hadoop é a solução!</a:t>
            </a:r>
          </a:p>
          <a:p>
            <a:endParaRPr lang="pt-BR" dirty="0"/>
          </a:p>
        </p:txBody>
      </p:sp>
      <p:sp>
        <p:nvSpPr>
          <p:cNvPr id="3" name="Título 2"/>
          <p:cNvSpPr>
            <a:spLocks noGrp="1"/>
          </p:cNvSpPr>
          <p:nvPr>
            <p:ph type="title"/>
          </p:nvPr>
        </p:nvSpPr>
        <p:spPr/>
        <p:txBody>
          <a:bodyPr/>
          <a:lstStyle/>
          <a:p>
            <a:r>
              <a:rPr lang="pt-BR" dirty="0" smtClean="0"/>
              <a:t>Hadoop</a:t>
            </a:r>
            <a:br>
              <a:rPr lang="pt-BR" dirty="0" smtClean="0"/>
            </a:br>
            <a:r>
              <a:rPr lang="pt-BR" sz="2200" dirty="0" smtClean="0"/>
              <a:t>Framework</a:t>
            </a:r>
            <a:endParaRPr lang="pt-BR" sz="2200" dirty="0"/>
          </a:p>
        </p:txBody>
      </p:sp>
      <p:sp>
        <p:nvSpPr>
          <p:cNvPr id="4" name="Espaço Reservado para Data 3"/>
          <p:cNvSpPr>
            <a:spLocks noGrp="1"/>
          </p:cNvSpPr>
          <p:nvPr>
            <p:ph type="dt" sz="half" idx="10"/>
          </p:nvPr>
        </p:nvSpPr>
        <p:spPr/>
        <p:txBody>
          <a:bodyPr/>
          <a:lstStyle/>
          <a:p>
            <a:fld id="{4312F68A-0CC5-48E0-B875-335A7A3D9D77}"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sp>
        <p:nvSpPr>
          <p:cNvPr id="6" name="Espaço Reservado para Imagem 5"/>
          <p:cNvSpPr>
            <a:spLocks noGrp="1"/>
          </p:cNvSpPr>
          <p:nvPr>
            <p:ph type="pic" sz="quarter" idx="14"/>
          </p:nvPr>
        </p:nvSpPr>
        <p:spPr/>
      </p:sp>
      <p:pic>
        <p:nvPicPr>
          <p:cNvPr id="7"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658453" y="1276973"/>
            <a:ext cx="5329514" cy="5107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03837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Hadoop </a:t>
            </a:r>
            <a:r>
              <a:rPr lang="pt-BR" dirty="0" smtClean="0"/>
              <a:t/>
            </a:r>
            <a:br>
              <a:rPr lang="pt-BR" dirty="0" smtClean="0"/>
            </a:br>
            <a:r>
              <a:rPr lang="pt-BR" sz="2200" dirty="0" smtClean="0"/>
              <a:t>Ecossistema</a:t>
            </a:r>
            <a:endParaRPr lang="pt-BR" sz="2200" dirty="0"/>
          </a:p>
        </p:txBody>
      </p:sp>
      <p:sp>
        <p:nvSpPr>
          <p:cNvPr id="4" name="Espaço Reservado para Data 3"/>
          <p:cNvSpPr>
            <a:spLocks noGrp="1"/>
          </p:cNvSpPr>
          <p:nvPr>
            <p:ph type="dt" sz="half" idx="10"/>
          </p:nvPr>
        </p:nvSpPr>
        <p:spPr/>
        <p:txBody>
          <a:bodyPr/>
          <a:lstStyle/>
          <a:p>
            <a:fld id="{D30F12C7-CDC3-4441-A745-E7D339D1DC95}" type="datetime1">
              <a:rPr lang="en-GB" smtClean="0"/>
              <a:t>14/06/2018</a:t>
            </a:fld>
            <a:endParaRPr lang="en-GB"/>
          </a:p>
        </p:txBody>
      </p:sp>
      <p:sp>
        <p:nvSpPr>
          <p:cNvPr id="5" name="Espaço Reservado para Rodapé 4"/>
          <p:cNvSpPr>
            <a:spLocks noGrp="1"/>
          </p:cNvSpPr>
          <p:nvPr>
            <p:ph type="ftr" sz="quarter" idx="11"/>
          </p:nvPr>
        </p:nvSpPr>
        <p:spPr/>
        <p:txBody>
          <a:bodyPr/>
          <a:lstStyle/>
          <a:p>
            <a:r>
              <a:rPr lang="en-GB" smtClean="0"/>
              <a:t>Private and confidential     Big Data, Hadoop e outros Bichos </a:t>
            </a:r>
            <a:endParaRPr lang="en-GB"/>
          </a:p>
        </p:txBody>
      </p:sp>
      <p:pic>
        <p:nvPicPr>
          <p:cNvPr id="6" name="Picture 2" descr="Resultado de imagem para hadoop architectu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7999" y="2047616"/>
            <a:ext cx="8462615" cy="5544999"/>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p:cNvPicPr>
            <a:picLocks noChangeAspect="1"/>
          </p:cNvPicPr>
          <p:nvPr/>
        </p:nvPicPr>
        <p:blipFill>
          <a:blip r:embed="rId4"/>
          <a:stretch>
            <a:fillRect/>
          </a:stretch>
        </p:blipFill>
        <p:spPr>
          <a:xfrm>
            <a:off x="9190434" y="5399701"/>
            <a:ext cx="2668625" cy="2192914"/>
          </a:xfrm>
          <a:prstGeom prst="rect">
            <a:avLst/>
          </a:prstGeom>
        </p:spPr>
      </p:pic>
      <p:sp>
        <p:nvSpPr>
          <p:cNvPr id="8" name="Texto explicativo retangular 7"/>
          <p:cNvSpPr/>
          <p:nvPr/>
        </p:nvSpPr>
        <p:spPr>
          <a:xfrm>
            <a:off x="9190434" y="1375830"/>
            <a:ext cx="2668625" cy="814920"/>
          </a:xfrm>
          <a:prstGeom prst="wedgeRectCallout">
            <a:avLst>
              <a:gd name="adj1" fmla="val -19138"/>
              <a:gd name="adj2" fmla="val 91745"/>
            </a:avLst>
          </a:prstGeom>
          <a:solidFill>
            <a:srgbClr val="92D050"/>
          </a:solidFill>
          <a:ln>
            <a:solidFill>
              <a:schemeClr val="accent1">
                <a:lumMod val="60000"/>
                <a:lumOff val="4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pt-BR" dirty="0">
                <a:solidFill>
                  <a:srgbClr val="444444"/>
                </a:solidFill>
                <a:latin typeface="undefined"/>
              </a:rPr>
              <a:t>HDFS </a:t>
            </a:r>
            <a:r>
              <a:rPr lang="pt-BR" dirty="0" err="1">
                <a:solidFill>
                  <a:srgbClr val="444444"/>
                </a:solidFill>
                <a:latin typeface="undefined"/>
              </a:rPr>
              <a:t>on</a:t>
            </a:r>
            <a:r>
              <a:rPr lang="pt-BR" dirty="0">
                <a:solidFill>
                  <a:srgbClr val="444444"/>
                </a:solidFill>
                <a:latin typeface="undefined"/>
              </a:rPr>
              <a:t> </a:t>
            </a:r>
            <a:r>
              <a:rPr lang="pt-BR" dirty="0" err="1">
                <a:solidFill>
                  <a:srgbClr val="444444"/>
                </a:solidFill>
                <a:latin typeface="undefined"/>
              </a:rPr>
              <a:t>Legos</a:t>
            </a:r>
            <a:endParaRPr lang="pt-BR" dirty="0">
              <a:solidFill>
                <a:srgbClr val="444444"/>
              </a:solidFill>
              <a:latin typeface="undefined"/>
            </a:endParaRPr>
          </a:p>
          <a:p>
            <a:pPr algn="ctr"/>
            <a:r>
              <a:rPr lang="pt-BR" dirty="0">
                <a:solidFill>
                  <a:srgbClr val="444444"/>
                </a:solidFill>
                <a:latin typeface="undefined"/>
              </a:rPr>
              <a:t>https://goo.gl/frnNzE</a:t>
            </a:r>
          </a:p>
        </p:txBody>
      </p:sp>
    </p:spTree>
    <p:extLst>
      <p:ext uri="{BB962C8B-B14F-4D97-AF65-F5344CB8AC3E}">
        <p14:creationId xmlns:p14="http://schemas.microsoft.com/office/powerpoint/2010/main" val="207557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Office Theme">
  <a:themeElements>
    <a:clrScheme name="Experian">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BB0048"/>
      </a:accent5>
      <a:accent6>
        <a:srgbClr val="E2A23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151200" rtlCol="0">
        <a:spAutoFit/>
      </a:bodyPr>
      <a:lstStyle>
        <a:defPPr>
          <a:defRPr sz="1200" dirty="0" smtClean="0"/>
        </a:defPPr>
      </a:lstStyle>
    </a:txDef>
  </a:objectDefaults>
  <a:extraClrSchemeLst/>
  <a:extLst>
    <a:ext uri="{05A4C25C-085E-4340-85A3-A5531E510DB2}">
      <thm15:themeFamily xmlns:thm15="http://schemas.microsoft.com/office/thememl/2012/main" name="Experian_4_3" id="{1C500FDA-40D6-45C2-BD1E-6B2E47A2C40E}" vid="{4CCEB7B9-9F65-4953-BC6C-28648A289F03}"/>
    </a:ext>
  </a:extLst>
</a:theme>
</file>

<file path=ppt/theme/theme2.xml><?xml version="1.0" encoding="utf-8"?>
<a:theme xmlns:a="http://schemas.openxmlformats.org/drawingml/2006/main" name="Office Theme - CONFIDENCIAL">
  <a:themeElements>
    <a:clrScheme name="Experian">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BB0048"/>
      </a:accent5>
      <a:accent6>
        <a:srgbClr val="E2A23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151200" rtlCol="0">
        <a:spAutoFit/>
      </a:bodyPr>
      <a:lstStyle>
        <a:defPPr>
          <a:defRPr sz="1200" dirty="0" smtClean="0"/>
        </a:defPPr>
      </a:lstStyle>
    </a:txDef>
  </a:objectDefaults>
  <a:extraClrSchemeLst/>
  <a:extLst>
    <a:ext uri="{05A4C25C-085E-4340-85A3-A5531E510DB2}">
      <thm15:themeFamily xmlns:thm15="http://schemas.microsoft.com/office/thememl/2012/main" name="Experian_4_3" id="{1C500FDA-40D6-45C2-BD1E-6B2E47A2C40E}" vid="{4CCEB7B9-9F65-4953-BC6C-28648A289F03}"/>
    </a:ext>
  </a:extLst>
</a:theme>
</file>

<file path=ppt/theme/theme3.xml><?xml version="1.0" encoding="utf-8"?>
<a:theme xmlns:a="http://schemas.openxmlformats.org/drawingml/2006/main" name="Office Theme - INTERNO">
  <a:themeElements>
    <a:clrScheme name="Experian">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BB0048"/>
      </a:accent5>
      <a:accent6>
        <a:srgbClr val="E2A23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151200" rtlCol="0">
        <a:spAutoFit/>
      </a:bodyPr>
      <a:lstStyle>
        <a:defPPr>
          <a:defRPr sz="1200" dirty="0" smtClean="0"/>
        </a:defPPr>
      </a:lstStyle>
    </a:txDef>
  </a:objectDefaults>
  <a:extraClrSchemeLst/>
  <a:extLst>
    <a:ext uri="{05A4C25C-085E-4340-85A3-A5531E510DB2}">
      <thm15:themeFamily xmlns:thm15="http://schemas.microsoft.com/office/thememl/2012/main" name="Experian_4_3" id="{1C500FDA-40D6-45C2-BD1E-6B2E47A2C40E}" vid="{4CCEB7B9-9F65-4953-BC6C-28648A289F03}"/>
    </a:ext>
  </a:extLst>
</a:theme>
</file>

<file path=ppt/theme/theme4.xml><?xml version="1.0" encoding="utf-8"?>
<a:theme xmlns:a="http://schemas.openxmlformats.org/drawingml/2006/main" name="Office Theme - RESTRITO">
  <a:themeElements>
    <a:clrScheme name="Experian">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BB0048"/>
      </a:accent5>
      <a:accent6>
        <a:srgbClr val="E2A23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151200" rtlCol="0">
        <a:spAutoFit/>
      </a:bodyPr>
      <a:lstStyle>
        <a:defPPr>
          <a:defRPr sz="1200" dirty="0" smtClean="0"/>
        </a:defPPr>
      </a:lstStyle>
    </a:txDef>
  </a:objectDefaults>
  <a:extraClrSchemeLst/>
  <a:extLst>
    <a:ext uri="{05A4C25C-085E-4340-85A3-A5531E510DB2}">
      <thm15:themeFamily xmlns:thm15="http://schemas.microsoft.com/office/thememl/2012/main" name="Experian_4_3" id="{1C500FDA-40D6-45C2-BD1E-6B2E47A2C40E}" vid="{4CCEB7B9-9F65-4953-BC6C-28648A289F0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o" ma:contentTypeID="0x01010086EAA9A70A32284E918F9C97C80E2EE3" ma:contentTypeVersion="1" ma:contentTypeDescription="Crie um novo documento." ma:contentTypeScope="" ma:versionID="53ba74166700eb92c6014c11e92bf565">
  <xsd:schema xmlns:xsd="http://www.w3.org/2001/XMLSchema" xmlns:xs="http://www.w3.org/2001/XMLSchema" xmlns:p="http://schemas.microsoft.com/office/2006/metadata/properties" xmlns:ns1="http://schemas.microsoft.com/sharepoint/v3" xmlns:ns2="be0087ee-57ef-4e7d-92d6-bfb195edfe24" targetNamespace="http://schemas.microsoft.com/office/2006/metadata/properties" ma:root="true" ma:fieldsID="f98dfc7bfea61f0cef8a4e11d5b235a7" ns1:_="" ns2:_="">
    <xsd:import namespace="http://schemas.microsoft.com/sharepoint/v3"/>
    <xsd:import namespace="be0087ee-57ef-4e7d-92d6-bfb195edfe24"/>
    <xsd:element name="properties">
      <xsd:complexType>
        <xsd:sequence>
          <xsd:element name="documentManagement">
            <xsd:complexType>
              <xsd:all>
                <xsd:element ref="ns1:PublishingStartDate" minOccurs="0"/>
                <xsd:element ref="ns1:PublishingExpirationDate"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Agendamento de Data de Início" ma:description="" ma:hidden="true" ma:internalName="PublishingStartDate">
      <xsd:simpleType>
        <xsd:restriction base="dms:Unknown"/>
      </xsd:simpleType>
    </xsd:element>
    <xsd:element name="PublishingExpirationDate" ma:index="9" nillable="true" ma:displayName="Agendamento de Data de Término" ma:description=""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e0087ee-57ef-4e7d-92d6-bfb195edfe24" elementFormDefault="qualified">
    <xsd:import namespace="http://schemas.microsoft.com/office/2006/documentManagement/types"/>
    <xsd:import namespace="http://schemas.microsoft.com/office/infopath/2007/PartnerControls"/>
    <xsd:element name="_dlc_DocId" ma:index="10" nillable="true" ma:displayName="Valor da ID do Documento" ma:description="O valor da ID do documento atribuída a este item." ma:internalName="_dlc_DocId" ma:readOnly="true">
      <xsd:simpleType>
        <xsd:restriction base="dms:Text"/>
      </xsd:simpleType>
    </xsd:element>
    <xsd:element name="_dlc_DocIdUrl" ma:index="11" nillable="true" ma:displayName="ID do Documento" ma:description="Link permanente para este documento."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dlc_DocId xmlns="be0087ee-57ef-4e7d-92d6-bfb195edfe24">AXMR23KYZKQH-360-20</_dlc_DocId>
    <_dlc_DocIdUrl xmlns="be0087ee-57ef-4e7d-92d6-bfb195edfe24">
      <Url>http://portalcorporativo/Marketing/_layouts/DocIdRedir.aspx?ID=AXMR23KYZKQH-360-20</Url>
      <Description>AXMR23KYZKQH-360-20</Description>
    </_dlc_DocIdUrl>
  </documentManagement>
</p:properties>
</file>

<file path=customXml/itemProps1.xml><?xml version="1.0" encoding="utf-8"?>
<ds:datastoreItem xmlns:ds="http://schemas.openxmlformats.org/officeDocument/2006/customXml" ds:itemID="{FD365178-7019-4B03-9464-86F13A00EEF5}">
  <ds:schemaRefs>
    <ds:schemaRef ds:uri="http://schemas.microsoft.com/sharepoint/v3/contenttype/forms"/>
  </ds:schemaRefs>
</ds:datastoreItem>
</file>

<file path=customXml/itemProps2.xml><?xml version="1.0" encoding="utf-8"?>
<ds:datastoreItem xmlns:ds="http://schemas.openxmlformats.org/officeDocument/2006/customXml" ds:itemID="{E9DE9075-980D-45B6-A187-CA669FDCFF2E}">
  <ds:schemaRefs>
    <ds:schemaRef ds:uri="http://schemas.microsoft.com/sharepoint/events"/>
  </ds:schemaRefs>
</ds:datastoreItem>
</file>

<file path=customXml/itemProps3.xml><?xml version="1.0" encoding="utf-8"?>
<ds:datastoreItem xmlns:ds="http://schemas.openxmlformats.org/officeDocument/2006/customXml" ds:itemID="{EC56BA69-0039-4794-ACE1-772501EE42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e0087ee-57ef-4e7d-92d6-bfb195edfe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40E031E0-4F01-417B-A27C-D01556D226A8}">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be0087ee-57ef-4e7d-92d6-bfb195edfe2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327</TotalTime>
  <Words>2868</Words>
  <Application>Microsoft Office PowerPoint</Application>
  <PresentationFormat>Personalizar</PresentationFormat>
  <Paragraphs>539</Paragraphs>
  <Slides>38</Slides>
  <Notes>36</Notes>
  <HiddenSlides>0</HiddenSlides>
  <MMClips>0</MMClips>
  <ScaleCrop>false</ScaleCrop>
  <HeadingPairs>
    <vt:vector size="6" baseType="variant">
      <vt:variant>
        <vt:lpstr>Fontes usadas</vt:lpstr>
      </vt:variant>
      <vt:variant>
        <vt:i4>4</vt:i4>
      </vt:variant>
      <vt:variant>
        <vt:lpstr>Tema</vt:lpstr>
      </vt:variant>
      <vt:variant>
        <vt:i4>4</vt:i4>
      </vt:variant>
      <vt:variant>
        <vt:lpstr>Títulos de slides</vt:lpstr>
      </vt:variant>
      <vt:variant>
        <vt:i4>38</vt:i4>
      </vt:variant>
    </vt:vector>
  </HeadingPairs>
  <TitlesOfParts>
    <vt:vector size="46" baseType="lpstr">
      <vt:lpstr>Arial</vt:lpstr>
      <vt:lpstr>Calibri</vt:lpstr>
      <vt:lpstr>Courier New</vt:lpstr>
      <vt:lpstr>undefined</vt:lpstr>
      <vt:lpstr>Office Theme</vt:lpstr>
      <vt:lpstr>Office Theme - CONFIDENCIAL</vt:lpstr>
      <vt:lpstr>Office Theme - INTERNO</vt:lpstr>
      <vt:lpstr>Office Theme - RESTRITO</vt:lpstr>
      <vt:lpstr>Apresentação do PowerPoint</vt:lpstr>
      <vt:lpstr>Big Data, Hadoop e outros Bichos </vt:lpstr>
      <vt:lpstr>Equipe Big Data  Serasa Experian</vt:lpstr>
      <vt:lpstr>Agenda</vt:lpstr>
      <vt:lpstr>Big Data</vt:lpstr>
      <vt:lpstr>Landscape</vt:lpstr>
      <vt:lpstr>Big Data ou Pokemon?</vt:lpstr>
      <vt:lpstr>Hadoop Framework</vt:lpstr>
      <vt:lpstr>Hadoop  Ecossistema</vt:lpstr>
      <vt:lpstr>Hadoop  Crescimento do ecossitema</vt:lpstr>
      <vt:lpstr>Hadoop  Divisão entre tipos de projetos</vt:lpstr>
      <vt:lpstr>Hadoop  Projetos mais utilizados</vt:lpstr>
      <vt:lpstr>Hadoop  Outros projetos / não apache</vt:lpstr>
      <vt:lpstr>Hadoop  Distribuições</vt:lpstr>
      <vt:lpstr>Hadoop  Hortonworks</vt:lpstr>
      <vt:lpstr>Hadoop  Cloudera</vt:lpstr>
      <vt:lpstr>Hadoop  Comparação Cloudera x Hortonworks</vt:lpstr>
      <vt:lpstr>Hadoop  Convergência das plataformas de dados</vt:lpstr>
      <vt:lpstr>Hadoop  para Engenharia de dados</vt:lpstr>
      <vt:lpstr>Hadoop  para Pesquisas</vt:lpstr>
      <vt:lpstr>Hadoop  para Aplicações Operacionais</vt:lpstr>
      <vt:lpstr>Hadoop  para processamento de Stream</vt:lpstr>
      <vt:lpstr>MapReduce  </vt:lpstr>
      <vt:lpstr>Hive  </vt:lpstr>
      <vt:lpstr>Hive HQL (Hive Query language)  </vt:lpstr>
      <vt:lpstr>Hbase  </vt:lpstr>
      <vt:lpstr>Hbase   </vt:lpstr>
      <vt:lpstr>Spark  </vt:lpstr>
      <vt:lpstr>Spark  SQL   </vt:lpstr>
      <vt:lpstr>Perfis de Profissionais  </vt:lpstr>
      <vt:lpstr>Perfis de Profissionais Administrador de Big Data </vt:lpstr>
      <vt:lpstr>Perfis de Profissionais Engenheiro de Dados </vt:lpstr>
      <vt:lpstr>Perfis de Profissionais Cientista de Dados </vt:lpstr>
      <vt:lpstr>Perfis de Profissionais Analista de Negócios </vt:lpstr>
      <vt:lpstr>Perfis de Profissionais Estatístico </vt:lpstr>
      <vt:lpstr>Perfis de Profissionais Administrador de bancos de dados </vt:lpstr>
      <vt:lpstr>Dúvidas</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Ikeda, Leticia</dc:creator>
  <cp:lastModifiedBy>Forenza, Fernando</cp:lastModifiedBy>
  <cp:revision>25</cp:revision>
  <dcterms:modified xsi:type="dcterms:W3CDTF">2018-06-14T13:37:17Z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0x01010086EAA9A70A32284E918F9C97C80E2EE3</vt:lpwstr>
  </property>
  <property fmtid="{D5CDD505-2E9C-101B-9397-08002B2CF9AE}" pid="3" name="_dlc_DocIdItemGuid">
    <vt:lpwstr>3b679d8f-25d7-4c26-9463-98932454903f</vt:lpwstr>
  </property>
</Properties>
</file>